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Raleway" panose="020B0604020202020204" charset="0"/>
      <p:regular r:id="rId36"/>
      <p:bold r:id="rId37"/>
      <p:italic r:id="rId38"/>
      <p:boldItalic r:id="rId39"/>
    </p:embeddedFont>
    <p:embeddedFont>
      <p:font typeface="Verdana" panose="020B0604030504040204" pitchFamily="34"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Lato" panose="020B0604020202020204" charset="0"/>
      <p:regular r:id="rId48"/>
      <p:bold r:id="rId49"/>
      <p:italic r:id="rId50"/>
      <p:boldItalic r:id="rId51"/>
    </p:embeddedFont>
    <p:embeddedFont>
      <p:font typeface="Roboto"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30"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GB"/>
              <a:t>Non - parametric - </a:t>
            </a:r>
            <a:r>
              <a:rPr lang="en-GB" sz="1150">
                <a:highlight>
                  <a:srgbClr val="FFFFFF"/>
                </a:highlight>
              </a:rPr>
              <a:t>It does not make any underlying assumptions about the distribution of data.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42857"/>
              </a:lnSpc>
              <a:spcBef>
                <a:spcPts val="0"/>
              </a:spcBef>
              <a:buNone/>
            </a:pPr>
            <a:r>
              <a:rPr lang="en-GB" sz="900">
                <a:solidFill>
                  <a:srgbClr val="032F62"/>
                </a:solidFill>
                <a:highlight>
                  <a:srgbClr val="FFFFFF"/>
                </a:highlight>
                <a:latin typeface="Verdana"/>
                <a:ea typeface="Verdana"/>
                <a:cs typeface="Verdana"/>
                <a:sym typeface="Verdana"/>
              </a:rPr>
              <a:t>Weight = uniform: All points in each neighborhood  are weighted equally. Closer neighbors of a query point will not have a greater influence than neighbors which are further away.</a:t>
            </a:r>
          </a:p>
          <a:p>
            <a:pPr marL="0" lvl="0" indent="0" rtl="0">
              <a:lnSpc>
                <a:spcPct val="142857"/>
              </a:lnSpc>
              <a:spcBef>
                <a:spcPts val="0"/>
              </a:spcBef>
              <a:buNone/>
            </a:pPr>
            <a:endParaRPr sz="900">
              <a:solidFill>
                <a:srgbClr val="032F62"/>
              </a:solidFill>
              <a:highlight>
                <a:srgbClr val="FFFFFF"/>
              </a:highlight>
              <a:latin typeface="Verdana"/>
              <a:ea typeface="Verdana"/>
              <a:cs typeface="Verdana"/>
              <a:sym typeface="Verdana"/>
            </a:endParaRPr>
          </a:p>
          <a:p>
            <a:pPr marL="0" lvl="0" indent="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GB"/>
              <a:t>This is due to the fact that topics do not have a sentiment associated with them.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GB"/>
              <a:t>These are plots for probability distribution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These are plots for probability distribution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GB"/>
              <a:t>These are plots for probability distribution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lnSpc>
                <a:spcPct val="115000"/>
              </a:lnSpc>
              <a:spcBef>
                <a:spcPts val="1000"/>
              </a:spcBef>
              <a:spcAft>
                <a:spcPts val="100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GB"/>
              <a:t>From the figure on the right, we can observe that average rating increases with every year from 2010 onwards. But from 2004 to 2009, the rating is kind of unstable, mainly due to low number of reviews. This might be due to the fact that it was during the initial phase of Yelp.</a:t>
            </a:r>
          </a:p>
          <a:p>
            <a:pPr marL="0" lvl="0" indent="0" rtl="0">
              <a:spcBef>
                <a:spcPts val="0"/>
              </a:spcBef>
              <a:buNone/>
            </a:pPr>
            <a:r>
              <a:rPr lang="en-GB"/>
              <a:t>To meet our dataset size requirements, we retained reviews during this period. But as more data is collected over the years, we can discard these reviews for a more consistent representation.</a:t>
            </a:r>
          </a:p>
          <a:p>
            <a:pPr marL="0" lvl="0" indent="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From these word clouds, we can see the difference in how users review restaurants in terms of the words they used before and after 2013. The reviews after 2013 became more focused towards the quality of the service and behavior of the staff. From the same time onwards, we can notice that the slope for average rating increases significantly. This shows that temporal effect also determines prediction.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Shape 4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GB"/>
              <a:t>After pre-processing and eliminating stop words, unique terms in the corpus can be treated as unigrams. These give us a bag-of-words model of our data, which is a widely used representation in NLP and worth exploring for our problem statement. To also capture the effect of phrases such as `not delicious' or`tasty fish burger', we can further include bigrams and trigrams, and compute tf-idf features from them for classification.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6" name="Shape 4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slide=id.g1f88252dc4_0_83"/><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slide=id.g1f88252dc4_0_83"/><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slide=id.g1f88252dc4_0_83"/><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14" name="Shape 14"/>
          <p:cNvSpPr txBox="1">
            <a:spLocks noGrp="1"/>
          </p:cNvSpPr>
          <p:nvPr>
            <p:ph type="ctrTitle"/>
          </p:nvPr>
        </p:nvSpPr>
        <p:spPr>
          <a:xfrm>
            <a:off x="729450" y="1322450"/>
            <a:ext cx="7688100" cy="1664700"/>
          </a:xfrm>
          <a:prstGeom prst="rect">
            <a:avLst/>
          </a:prstGeom>
        </p:spPr>
        <p:txBody>
          <a:bodyPr wrap="square" lIns="91425" tIns="91425" rIns="91425" bIns="91425" anchor="t" anchorCtr="0"/>
          <a:lstStyle>
            <a:lvl1pPr lvl="0">
              <a:spcBef>
                <a:spcPts val="0"/>
              </a:spcBef>
              <a:buClr>
                <a:schemeClr val="dk2"/>
              </a:buClr>
              <a:buSzPts val="4200"/>
              <a:buNone/>
              <a:defRPr sz="4200">
                <a:solidFill>
                  <a:schemeClr val="dk2"/>
                </a:solidFill>
              </a:defRPr>
            </a:lvl1pPr>
            <a:lvl2pPr lvl="1">
              <a:spcBef>
                <a:spcPts val="0"/>
              </a:spcBef>
              <a:buClr>
                <a:schemeClr val="dk2"/>
              </a:buClr>
              <a:buSzPts val="4200"/>
              <a:buNone/>
              <a:defRPr sz="4200">
                <a:solidFill>
                  <a:schemeClr val="dk2"/>
                </a:solidFill>
              </a:defRPr>
            </a:lvl2pPr>
            <a:lvl3pPr lvl="2">
              <a:spcBef>
                <a:spcPts val="0"/>
              </a:spcBef>
              <a:buClr>
                <a:schemeClr val="dk2"/>
              </a:buClr>
              <a:buSzPts val="4200"/>
              <a:buNone/>
              <a:defRPr sz="4200">
                <a:solidFill>
                  <a:schemeClr val="dk2"/>
                </a:solidFill>
              </a:defRPr>
            </a:lvl3pPr>
            <a:lvl4pPr lvl="3">
              <a:spcBef>
                <a:spcPts val="0"/>
              </a:spcBef>
              <a:buClr>
                <a:schemeClr val="dk2"/>
              </a:buClr>
              <a:buSzPts val="4200"/>
              <a:buNone/>
              <a:defRPr sz="4200">
                <a:solidFill>
                  <a:schemeClr val="dk2"/>
                </a:solidFill>
              </a:defRPr>
            </a:lvl4pPr>
            <a:lvl5pPr lvl="4">
              <a:spcBef>
                <a:spcPts val="0"/>
              </a:spcBef>
              <a:buClr>
                <a:schemeClr val="dk2"/>
              </a:buClr>
              <a:buSzPts val="4200"/>
              <a:buNone/>
              <a:defRPr sz="4200">
                <a:solidFill>
                  <a:schemeClr val="dk2"/>
                </a:solidFill>
              </a:defRPr>
            </a:lvl5pPr>
            <a:lvl6pPr lvl="5">
              <a:spcBef>
                <a:spcPts val="0"/>
              </a:spcBef>
              <a:buClr>
                <a:schemeClr val="dk2"/>
              </a:buClr>
              <a:buSzPts val="4200"/>
              <a:buNone/>
              <a:defRPr sz="4200">
                <a:solidFill>
                  <a:schemeClr val="dk2"/>
                </a:solidFill>
              </a:defRPr>
            </a:lvl6pPr>
            <a:lvl7pPr lvl="6">
              <a:spcBef>
                <a:spcPts val="0"/>
              </a:spcBef>
              <a:buClr>
                <a:schemeClr val="dk2"/>
              </a:buClr>
              <a:buSzPts val="4200"/>
              <a:buNone/>
              <a:defRPr sz="4200">
                <a:solidFill>
                  <a:schemeClr val="dk2"/>
                </a:solidFill>
              </a:defRPr>
            </a:lvl7pPr>
            <a:lvl8pPr lvl="7">
              <a:spcBef>
                <a:spcPts val="0"/>
              </a:spcBef>
              <a:buClr>
                <a:schemeClr val="dk2"/>
              </a:buClr>
              <a:buSzPts val="4200"/>
              <a:buNone/>
              <a:defRPr sz="4200">
                <a:solidFill>
                  <a:schemeClr val="dk2"/>
                </a:solidFill>
              </a:defRPr>
            </a:lvl8pPr>
            <a:lvl9pPr lvl="8">
              <a:spcBef>
                <a:spcPts val="0"/>
              </a:spcBef>
              <a:buClr>
                <a:schemeClr val="dk2"/>
              </a:buClr>
              <a:buSzPts val="4200"/>
              <a:buNone/>
              <a:defRPr sz="4200">
                <a:solidFill>
                  <a:schemeClr val="dk2"/>
                </a:solidFill>
              </a:defRPr>
            </a:lvl9pPr>
          </a:lstStyle>
          <a:p>
            <a:endParaRPr/>
          </a:p>
        </p:txBody>
      </p:sp>
      <p:sp>
        <p:nvSpPr>
          <p:cNvPr id="15" name="Shape 15"/>
          <p:cNvSpPr txBox="1">
            <a:spLocks noGrp="1"/>
          </p:cNvSpPr>
          <p:nvPr>
            <p:ph type="subTitle" idx="1"/>
          </p:nvPr>
        </p:nvSpPr>
        <p:spPr>
          <a:xfrm>
            <a:off x="729627" y="3172900"/>
            <a:ext cx="7688100" cy="541200"/>
          </a:xfrm>
          <a:prstGeom prst="rect">
            <a:avLst/>
          </a:prstGeom>
        </p:spPr>
        <p:txBody>
          <a:bodyPr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Shape 16"/>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wrap="square" lIns="91425" tIns="91425" rIns="91425" bIns="91425" anchor="t" anchorCtr="0"/>
          <a:lstStyle>
            <a:lvl1pPr lvl="0">
              <a:spcBef>
                <a:spcPts val="0"/>
              </a:spcBef>
              <a:buClr>
                <a:schemeClr val="lt1"/>
              </a:buClr>
              <a:buSzPts val="8000"/>
              <a:buNone/>
              <a:defRPr sz="8000">
                <a:solidFill>
                  <a:schemeClr val="lt1"/>
                </a:solidFill>
              </a:defRPr>
            </a:lvl1pPr>
            <a:lvl2pPr lvl="1">
              <a:spcBef>
                <a:spcPts val="0"/>
              </a:spcBef>
              <a:buClr>
                <a:schemeClr val="lt1"/>
              </a:buClr>
              <a:buSzPts val="8000"/>
              <a:buNone/>
              <a:defRPr sz="8000">
                <a:solidFill>
                  <a:schemeClr val="lt1"/>
                </a:solidFill>
              </a:defRPr>
            </a:lvl2pPr>
            <a:lvl3pPr lvl="2">
              <a:spcBef>
                <a:spcPts val="0"/>
              </a:spcBef>
              <a:buClr>
                <a:schemeClr val="lt1"/>
              </a:buClr>
              <a:buSzPts val="8000"/>
              <a:buNone/>
              <a:defRPr sz="8000">
                <a:solidFill>
                  <a:schemeClr val="lt1"/>
                </a:solidFill>
              </a:defRPr>
            </a:lvl3pPr>
            <a:lvl4pPr lvl="3">
              <a:spcBef>
                <a:spcPts val="0"/>
              </a:spcBef>
              <a:buClr>
                <a:schemeClr val="lt1"/>
              </a:buClr>
              <a:buSzPts val="8000"/>
              <a:buNone/>
              <a:defRPr sz="8000">
                <a:solidFill>
                  <a:schemeClr val="lt1"/>
                </a:solidFill>
              </a:defRPr>
            </a:lvl4pPr>
            <a:lvl5pPr lvl="4">
              <a:spcBef>
                <a:spcPts val="0"/>
              </a:spcBef>
              <a:buClr>
                <a:schemeClr val="lt1"/>
              </a:buClr>
              <a:buSzPts val="8000"/>
              <a:buNone/>
              <a:defRPr sz="8000">
                <a:solidFill>
                  <a:schemeClr val="lt1"/>
                </a:solidFill>
              </a:defRPr>
            </a:lvl5pPr>
            <a:lvl6pPr lvl="5">
              <a:spcBef>
                <a:spcPts val="0"/>
              </a:spcBef>
              <a:buClr>
                <a:schemeClr val="lt1"/>
              </a:buClr>
              <a:buSzPts val="8000"/>
              <a:buNone/>
              <a:defRPr sz="8000">
                <a:solidFill>
                  <a:schemeClr val="lt1"/>
                </a:solidFill>
              </a:defRPr>
            </a:lvl6pPr>
            <a:lvl7pPr lvl="6">
              <a:spcBef>
                <a:spcPts val="0"/>
              </a:spcBef>
              <a:buClr>
                <a:schemeClr val="lt1"/>
              </a:buClr>
              <a:buSzPts val="8000"/>
              <a:buNone/>
              <a:defRPr sz="8000">
                <a:solidFill>
                  <a:schemeClr val="lt1"/>
                </a:solidFill>
              </a:defRPr>
            </a:lvl7pPr>
            <a:lvl8pPr lvl="7">
              <a:spcBef>
                <a:spcPts val="0"/>
              </a:spcBef>
              <a:buClr>
                <a:schemeClr val="lt1"/>
              </a:buClr>
              <a:buSzPts val="8000"/>
              <a:buNone/>
              <a:defRPr sz="8000">
                <a:solidFill>
                  <a:schemeClr val="lt1"/>
                </a:solidFill>
              </a:defRPr>
            </a:lvl8pPr>
            <a:lvl9pPr lvl="8">
              <a:spcBef>
                <a:spcPts val="0"/>
              </a:spcBef>
              <a:buClr>
                <a:schemeClr val="lt1"/>
              </a:buClr>
              <a:buSzPts val="8000"/>
              <a:buNone/>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wrap="square" lIns="91425" tIns="91425" rIns="91425" bIns="91425" anchor="t" anchorCtr="0"/>
          <a:lstStyle>
            <a:lvl1pPr lvl="0">
              <a:spcBef>
                <a:spcPts val="0"/>
              </a:spcBef>
              <a:buClr>
                <a:schemeClr val="lt1"/>
              </a:buClr>
              <a:buSzPts val="1300"/>
              <a:buChar char="●"/>
              <a:defRPr>
                <a:solidFill>
                  <a:schemeClr val="lt1"/>
                </a:solidFill>
              </a:defRPr>
            </a:lvl1pPr>
            <a:lvl2pPr lvl="1">
              <a:spcBef>
                <a:spcPts val="0"/>
              </a:spcBef>
              <a:buClr>
                <a:schemeClr val="lt1"/>
              </a:buClr>
              <a:buSzPts val="1100"/>
              <a:buChar char="○"/>
              <a:defRPr>
                <a:solidFill>
                  <a:schemeClr val="lt1"/>
                </a:solidFill>
              </a:defRPr>
            </a:lvl2pPr>
            <a:lvl3pPr lvl="2">
              <a:spcBef>
                <a:spcPts val="0"/>
              </a:spcBef>
              <a:buClr>
                <a:schemeClr val="lt1"/>
              </a:buClr>
              <a:buSzPts val="1100"/>
              <a:buChar char="■"/>
              <a:defRPr>
                <a:solidFill>
                  <a:schemeClr val="lt1"/>
                </a:solidFill>
              </a:defRPr>
            </a:lvl3pPr>
            <a:lvl4pPr lvl="3">
              <a:spcBef>
                <a:spcPts val="0"/>
              </a:spcBef>
              <a:buClr>
                <a:schemeClr val="lt1"/>
              </a:buClr>
              <a:buSzPts val="1100"/>
              <a:buChar char="●"/>
              <a:defRPr>
                <a:solidFill>
                  <a:schemeClr val="lt1"/>
                </a:solidFill>
              </a:defRPr>
            </a:lvl4pPr>
            <a:lvl5pPr lvl="4">
              <a:spcBef>
                <a:spcPts val="0"/>
              </a:spcBef>
              <a:buClr>
                <a:schemeClr val="lt1"/>
              </a:buClr>
              <a:buSzPts val="1100"/>
              <a:buChar char="○"/>
              <a:defRPr>
                <a:solidFill>
                  <a:schemeClr val="lt1"/>
                </a:solidFill>
              </a:defRPr>
            </a:lvl5pPr>
            <a:lvl6pPr lvl="5">
              <a:spcBef>
                <a:spcPts val="0"/>
              </a:spcBef>
              <a:buClr>
                <a:schemeClr val="lt1"/>
              </a:buClr>
              <a:buSzPts val="1100"/>
              <a:buChar char="■"/>
              <a:defRPr>
                <a:solidFill>
                  <a:schemeClr val="lt1"/>
                </a:solidFill>
              </a:defRPr>
            </a:lvl6pPr>
            <a:lvl7pPr lvl="6">
              <a:spcBef>
                <a:spcPts val="0"/>
              </a:spcBef>
              <a:buClr>
                <a:schemeClr val="lt1"/>
              </a:buClr>
              <a:buSzPts val="1100"/>
              <a:buChar char="●"/>
              <a:defRPr>
                <a:solidFill>
                  <a:schemeClr val="lt1"/>
                </a:solidFill>
              </a:defRPr>
            </a:lvl7pPr>
            <a:lvl8pPr lvl="7">
              <a:spcBef>
                <a:spcPts val="0"/>
              </a:spcBef>
              <a:buClr>
                <a:schemeClr val="lt1"/>
              </a:buClr>
              <a:buSzPts val="1100"/>
              <a:buChar char="○"/>
              <a:defRPr>
                <a:solidFill>
                  <a:schemeClr val="lt1"/>
                </a:solidFill>
              </a:defRPr>
            </a:lvl8pPr>
            <a:lvl9pPr lvl="8">
              <a:spcBef>
                <a:spcPts val="0"/>
              </a:spcBef>
              <a:buClr>
                <a:schemeClr val="lt1"/>
              </a:buClr>
              <a:buSzPts val="1100"/>
              <a:buChar cha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OC">
    <p:bg>
      <p:bgPr>
        <a:solidFill>
          <a:schemeClr val="dk1"/>
        </a:solidFill>
        <a:effectLst/>
      </p:bgPr>
    </p:bg>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1308150" y="1318650"/>
            <a:ext cx="7110000" cy="535200"/>
          </a:xfrm>
          <a:prstGeom prst="rect">
            <a:avLst/>
          </a:prstGeom>
        </p:spPr>
        <p:txBody>
          <a:bodyPr wrap="square" lIns="91425" tIns="91425" rIns="91425" bIns="91425" anchor="t" anchorCtr="0"/>
          <a:lstStyle>
            <a:lvl1pPr lvl="0" rtl="0">
              <a:spcBef>
                <a:spcPts val="0"/>
              </a:spcBef>
              <a:buClr>
                <a:srgbClr val="FFFFFF"/>
              </a:buClr>
              <a:buSzPts val="2600"/>
              <a:buNone/>
              <a:defRPr sz="2600">
                <a:solidFill>
                  <a:srgbClr val="FFFFFF"/>
                </a:solidFill>
              </a:defRPr>
            </a:lvl1pPr>
            <a:lvl2pPr lvl="1" rtl="0">
              <a:spcBef>
                <a:spcPts val="0"/>
              </a:spcBef>
              <a:buClr>
                <a:srgbClr val="FFFFFF"/>
              </a:buClr>
              <a:buSzPts val="2600"/>
              <a:buNone/>
              <a:defRPr sz="2600">
                <a:solidFill>
                  <a:srgbClr val="FFFFFF"/>
                </a:solidFill>
              </a:defRPr>
            </a:lvl2pPr>
            <a:lvl3pPr lvl="2" rtl="0">
              <a:spcBef>
                <a:spcPts val="0"/>
              </a:spcBef>
              <a:buClr>
                <a:srgbClr val="FFFFFF"/>
              </a:buClr>
              <a:buSzPts val="2600"/>
              <a:buNone/>
              <a:defRPr sz="2600">
                <a:solidFill>
                  <a:srgbClr val="FFFFFF"/>
                </a:solidFill>
              </a:defRPr>
            </a:lvl3pPr>
            <a:lvl4pPr lvl="3" rtl="0">
              <a:spcBef>
                <a:spcPts val="0"/>
              </a:spcBef>
              <a:buClr>
                <a:srgbClr val="FFFFFF"/>
              </a:buClr>
              <a:buSzPts val="2600"/>
              <a:buNone/>
              <a:defRPr sz="2600">
                <a:solidFill>
                  <a:srgbClr val="FFFFFF"/>
                </a:solidFill>
              </a:defRPr>
            </a:lvl4pPr>
            <a:lvl5pPr lvl="4" rtl="0">
              <a:spcBef>
                <a:spcPts val="0"/>
              </a:spcBef>
              <a:buClr>
                <a:srgbClr val="FFFFFF"/>
              </a:buClr>
              <a:buSzPts val="2600"/>
              <a:buNone/>
              <a:defRPr sz="2600">
                <a:solidFill>
                  <a:srgbClr val="FFFFFF"/>
                </a:solidFill>
              </a:defRPr>
            </a:lvl5pPr>
            <a:lvl6pPr lvl="5" rtl="0">
              <a:spcBef>
                <a:spcPts val="0"/>
              </a:spcBef>
              <a:buClr>
                <a:srgbClr val="FFFFFF"/>
              </a:buClr>
              <a:buSzPts val="2600"/>
              <a:buNone/>
              <a:defRPr sz="2600">
                <a:solidFill>
                  <a:srgbClr val="FFFFFF"/>
                </a:solidFill>
              </a:defRPr>
            </a:lvl6pPr>
            <a:lvl7pPr lvl="6" rtl="0">
              <a:spcBef>
                <a:spcPts val="0"/>
              </a:spcBef>
              <a:buClr>
                <a:srgbClr val="FFFFFF"/>
              </a:buClr>
              <a:buSzPts val="2600"/>
              <a:buNone/>
              <a:defRPr sz="2600">
                <a:solidFill>
                  <a:srgbClr val="FFFFFF"/>
                </a:solidFill>
              </a:defRPr>
            </a:lvl7pPr>
            <a:lvl8pPr lvl="7" rtl="0">
              <a:spcBef>
                <a:spcPts val="0"/>
              </a:spcBef>
              <a:buClr>
                <a:srgbClr val="FFFFFF"/>
              </a:buClr>
              <a:buSzPts val="2600"/>
              <a:buNone/>
              <a:defRPr sz="2600">
                <a:solidFill>
                  <a:srgbClr val="FFFFFF"/>
                </a:solidFill>
              </a:defRPr>
            </a:lvl8pPr>
            <a:lvl9pPr lvl="8" rtl="0">
              <a:spcBef>
                <a:spcPts val="0"/>
              </a:spcBef>
              <a:buClr>
                <a:srgbClr val="FFFFFF"/>
              </a:buClr>
              <a:buSzPts val="2600"/>
              <a:buNone/>
              <a:defRPr sz="2600">
                <a:solidFill>
                  <a:srgbClr val="FFFFFF"/>
                </a:solidFill>
              </a:defRPr>
            </a:lvl9pPr>
          </a:lstStyle>
          <a:p>
            <a:endParaRPr/>
          </a:p>
        </p:txBody>
      </p:sp>
      <p:sp>
        <p:nvSpPr>
          <p:cNvPr id="84" name="Shape 84"/>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GB">
                <a:solidFill>
                  <a:schemeClr val="lt1"/>
                </a:solidFill>
              </a:rPr>
              <a:t>‹#›</a:t>
            </a:fld>
            <a:endParaRPr lang="en-GB">
              <a:solidFill>
                <a:schemeClr val="lt1"/>
              </a:solidFill>
            </a:endParaRPr>
          </a:p>
        </p:txBody>
      </p:sp>
      <p:sp>
        <p:nvSpPr>
          <p:cNvPr id="85" name="Shape 85"/>
          <p:cNvSpPr txBox="1"/>
          <p:nvPr/>
        </p:nvSpPr>
        <p:spPr>
          <a:xfrm>
            <a:off x="226550" y="78500"/>
            <a:ext cx="998100" cy="3219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GB" sz="600">
                <a:solidFill>
                  <a:srgbClr val="FFFFFF"/>
                </a:solidFill>
                <a:latin typeface="Raleway"/>
                <a:ea typeface="Raleway"/>
                <a:cs typeface="Raleway"/>
                <a:sym typeface="Raleway"/>
              </a:rPr>
              <a:t>Confidential</a:t>
            </a:r>
          </a:p>
        </p:txBody>
      </p:sp>
      <p:sp>
        <p:nvSpPr>
          <p:cNvPr id="86" name="Shape 86"/>
          <p:cNvSpPr txBox="1"/>
          <p:nvPr/>
        </p:nvSpPr>
        <p:spPr>
          <a:xfrm>
            <a:off x="1296767" y="78500"/>
            <a:ext cx="2100600" cy="3219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p>
        </p:txBody>
      </p:sp>
      <p:sp>
        <p:nvSpPr>
          <p:cNvPr id="87" name="Shape 87"/>
          <p:cNvSpPr txBox="1"/>
          <p:nvPr/>
        </p:nvSpPr>
        <p:spPr>
          <a:xfrm>
            <a:off x="8213935" y="78500"/>
            <a:ext cx="705900" cy="321900"/>
          </a:xfrm>
          <a:prstGeom prst="rect">
            <a:avLst/>
          </a:prstGeom>
          <a:noFill/>
          <a:ln>
            <a:noFill/>
          </a:ln>
        </p:spPr>
        <p:txBody>
          <a:bodyPr wrap="square" lIns="91425" tIns="91425" rIns="91425" bIns="91425" anchor="ctr" anchorCtr="0">
            <a:noAutofit/>
          </a:bodyPr>
          <a:lstStyle/>
          <a:p>
            <a:pPr marL="0" lvl="0" indent="0" algn="r" rtl="0">
              <a:spcBef>
                <a:spcPts val="0"/>
              </a:spcBef>
              <a:buNone/>
            </a:pPr>
            <a:r>
              <a:rPr lang="en-GB" sz="600">
                <a:solidFill>
                  <a:srgbClr val="FFFFFF"/>
                </a:solidFill>
                <a:latin typeface="Raleway"/>
                <a:ea typeface="Raleway"/>
                <a:cs typeface="Raleway"/>
                <a:sym typeface="Raleway"/>
              </a:rPr>
              <a:t>Version 1.0</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header_alt1">
    <p:bg>
      <p:bgPr>
        <a:solidFill>
          <a:srgbClr val="434343"/>
        </a:solidFill>
        <a:effectLst/>
      </p:bgPr>
    </p:bg>
    <p:spTree>
      <p:nvGrpSpPr>
        <p:cNvPr id="1" name="Shape 88"/>
        <p:cNvGrpSpPr/>
        <p:nvPr/>
      </p:nvGrpSpPr>
      <p:grpSpPr>
        <a:xfrm>
          <a:off x="0" y="0"/>
          <a:ext cx="0" cy="0"/>
          <a:chOff x="0" y="0"/>
          <a:chExt cx="0" cy="0"/>
        </a:xfrm>
      </p:grpSpPr>
      <p:grpSp>
        <p:nvGrpSpPr>
          <p:cNvPr id="89" name="Shape 89"/>
          <p:cNvGrpSpPr/>
          <p:nvPr/>
        </p:nvGrpSpPr>
        <p:grpSpPr>
          <a:xfrm>
            <a:off x="830392" y="1191256"/>
            <a:ext cx="745763" cy="45826"/>
            <a:chOff x="4580561" y="2589004"/>
            <a:chExt cx="1064464" cy="25200"/>
          </a:xfrm>
        </p:grpSpPr>
        <p:sp>
          <p:nvSpPr>
            <p:cNvPr id="90" name="Shape 9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91" name="Shape 9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92" name="Shape 92"/>
          <p:cNvSpPr txBox="1">
            <a:spLocks noGrp="1"/>
          </p:cNvSpPr>
          <p:nvPr>
            <p:ph type="title"/>
          </p:nvPr>
        </p:nvSpPr>
        <p:spPr>
          <a:xfrm>
            <a:off x="729450" y="1322450"/>
            <a:ext cx="7688400" cy="1518600"/>
          </a:xfrm>
          <a:prstGeom prst="rect">
            <a:avLst/>
          </a:prstGeom>
        </p:spPr>
        <p:txBody>
          <a:bodyPr wrap="square" lIns="91425" tIns="91425" rIns="91425" bIns="91425" anchor="t" anchorCtr="0"/>
          <a:lstStyle>
            <a:lvl1pPr lvl="0" rtl="0">
              <a:spcBef>
                <a:spcPts val="0"/>
              </a:spcBef>
              <a:buClr>
                <a:schemeClr val="lt1"/>
              </a:buClr>
              <a:buSzPts val="3600"/>
              <a:buNone/>
              <a:defRPr sz="3600">
                <a:solidFill>
                  <a:schemeClr val="lt1"/>
                </a:solidFill>
              </a:defRPr>
            </a:lvl1pPr>
            <a:lvl2pPr lvl="1" rtl="0">
              <a:spcBef>
                <a:spcPts val="0"/>
              </a:spcBef>
              <a:buClr>
                <a:schemeClr val="lt1"/>
              </a:buClr>
              <a:buSzPts val="3600"/>
              <a:buNone/>
              <a:defRPr sz="3600">
                <a:solidFill>
                  <a:schemeClr val="lt1"/>
                </a:solidFill>
              </a:defRPr>
            </a:lvl2pPr>
            <a:lvl3pPr lvl="2" rtl="0">
              <a:spcBef>
                <a:spcPts val="0"/>
              </a:spcBef>
              <a:buClr>
                <a:schemeClr val="lt1"/>
              </a:buClr>
              <a:buSzPts val="3600"/>
              <a:buNone/>
              <a:defRPr sz="3600">
                <a:solidFill>
                  <a:schemeClr val="lt1"/>
                </a:solidFill>
              </a:defRPr>
            </a:lvl3pPr>
            <a:lvl4pPr lvl="3" rtl="0">
              <a:spcBef>
                <a:spcPts val="0"/>
              </a:spcBef>
              <a:buClr>
                <a:schemeClr val="lt1"/>
              </a:buClr>
              <a:buSzPts val="3600"/>
              <a:buNone/>
              <a:defRPr sz="3600">
                <a:solidFill>
                  <a:schemeClr val="lt1"/>
                </a:solidFill>
              </a:defRPr>
            </a:lvl4pPr>
            <a:lvl5pPr lvl="4" rtl="0">
              <a:spcBef>
                <a:spcPts val="0"/>
              </a:spcBef>
              <a:buClr>
                <a:schemeClr val="lt1"/>
              </a:buClr>
              <a:buSzPts val="3600"/>
              <a:buNone/>
              <a:defRPr sz="3600">
                <a:solidFill>
                  <a:schemeClr val="lt1"/>
                </a:solidFill>
              </a:defRPr>
            </a:lvl5pPr>
            <a:lvl6pPr lvl="5" rtl="0">
              <a:spcBef>
                <a:spcPts val="0"/>
              </a:spcBef>
              <a:buClr>
                <a:schemeClr val="lt1"/>
              </a:buClr>
              <a:buSzPts val="3600"/>
              <a:buNone/>
              <a:defRPr sz="3600">
                <a:solidFill>
                  <a:schemeClr val="lt1"/>
                </a:solidFill>
              </a:defRPr>
            </a:lvl6pPr>
            <a:lvl7pPr lvl="6" rtl="0">
              <a:spcBef>
                <a:spcPts val="0"/>
              </a:spcBef>
              <a:buClr>
                <a:schemeClr val="lt1"/>
              </a:buClr>
              <a:buSzPts val="3600"/>
              <a:buNone/>
              <a:defRPr sz="3600">
                <a:solidFill>
                  <a:schemeClr val="lt1"/>
                </a:solidFill>
              </a:defRPr>
            </a:lvl7pPr>
            <a:lvl8pPr lvl="7" rtl="0">
              <a:spcBef>
                <a:spcPts val="0"/>
              </a:spcBef>
              <a:buClr>
                <a:schemeClr val="lt1"/>
              </a:buClr>
              <a:buSzPts val="3600"/>
              <a:buNone/>
              <a:defRPr sz="3600">
                <a:solidFill>
                  <a:schemeClr val="lt1"/>
                </a:solidFill>
              </a:defRPr>
            </a:lvl8pPr>
            <a:lvl9pPr lvl="8" rtl="0">
              <a:spcBef>
                <a:spcPts val="0"/>
              </a:spcBef>
              <a:buClr>
                <a:schemeClr val="lt1"/>
              </a:buClr>
              <a:buSzPts val="3600"/>
              <a:buNone/>
              <a:defRPr sz="3600">
                <a:solidFill>
                  <a:schemeClr val="lt1"/>
                </a:solidFill>
              </a:defRPr>
            </a:lvl9pPr>
          </a:lstStyle>
          <a:p>
            <a:endParaRPr/>
          </a:p>
        </p:txBody>
      </p:sp>
      <p:sp>
        <p:nvSpPr>
          <p:cNvPr id="93" name="Shape 93"/>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GB">
                <a:solidFill>
                  <a:schemeClr val="lt1"/>
                </a:solidFill>
              </a:rPr>
              <a:t>‹#›</a:t>
            </a:fld>
            <a:endParaRPr lang="en-GB">
              <a:solidFill>
                <a:schemeClr val="lt1"/>
              </a:solidFill>
            </a:endParaRPr>
          </a:p>
        </p:txBody>
      </p:sp>
      <p:sp>
        <p:nvSpPr>
          <p:cNvPr id="94" name="Shape 94">
            <a:hlinkClick r:id="rId2"/>
          </p:cNvPr>
          <p:cNvSpPr/>
          <p:nvPr/>
        </p:nvSpPr>
        <p:spPr>
          <a:xfrm>
            <a:off x="8280450" y="0"/>
            <a:ext cx="863400" cy="454200"/>
          </a:xfrm>
          <a:prstGeom prst="rect">
            <a:avLst/>
          </a:prstGeom>
          <a:solidFill>
            <a:srgbClr val="434343"/>
          </a:solidFill>
          <a:ln>
            <a:noFill/>
          </a:ln>
        </p:spPr>
        <p:txBody>
          <a:bodyPr wrap="square" lIns="91425" tIns="91425" rIns="91425" bIns="91425" anchor="ctr" anchorCtr="0">
            <a:noAutofit/>
          </a:bodyPr>
          <a:lstStyle/>
          <a:p>
            <a:pPr marL="0" lvl="0" indent="0">
              <a:spcBef>
                <a:spcPts val="0"/>
              </a:spcBef>
              <a:buNone/>
            </a:pPr>
            <a:endParaRPr/>
          </a:p>
        </p:txBody>
      </p:sp>
      <p:cxnSp>
        <p:nvCxnSpPr>
          <p:cNvPr id="95" name="Shape 95">
            <a:hlinkClick r:id="rId2"/>
          </p:cNvPr>
          <p:cNvCxnSpPr/>
          <p:nvPr/>
        </p:nvCxnSpPr>
        <p:spPr>
          <a:xfrm>
            <a:off x="8598817" y="216350"/>
            <a:ext cx="216300" cy="0"/>
          </a:xfrm>
          <a:prstGeom prst="straightConnector1">
            <a:avLst/>
          </a:prstGeom>
          <a:noFill/>
          <a:ln w="9525" cap="flat" cmpd="sng">
            <a:solidFill>
              <a:schemeClr val="lt2"/>
            </a:solidFill>
            <a:prstDash val="solid"/>
            <a:round/>
            <a:headEnd type="none" w="lg" len="lg"/>
            <a:tailEnd type="none" w="lg" len="lg"/>
          </a:ln>
        </p:spPr>
      </p:cxnSp>
      <p:cxnSp>
        <p:nvCxnSpPr>
          <p:cNvPr id="96" name="Shape 96">
            <a:hlinkClick r:id="rId2"/>
          </p:cNvPr>
          <p:cNvCxnSpPr/>
          <p:nvPr/>
        </p:nvCxnSpPr>
        <p:spPr>
          <a:xfrm>
            <a:off x="8598817" y="250138"/>
            <a:ext cx="216300" cy="0"/>
          </a:xfrm>
          <a:prstGeom prst="straightConnector1">
            <a:avLst/>
          </a:prstGeom>
          <a:noFill/>
          <a:ln w="9525" cap="flat" cmpd="sng">
            <a:solidFill>
              <a:schemeClr val="lt2"/>
            </a:solidFill>
            <a:prstDash val="solid"/>
            <a:round/>
            <a:headEnd type="none" w="lg" len="lg"/>
            <a:tailEnd type="none" w="lg" len="lg"/>
          </a:ln>
        </p:spPr>
      </p:cxnSp>
      <p:cxnSp>
        <p:nvCxnSpPr>
          <p:cNvPr id="97" name="Shape 97">
            <a:hlinkClick r:id="rId2"/>
          </p:cNvPr>
          <p:cNvCxnSpPr/>
          <p:nvPr/>
        </p:nvCxnSpPr>
        <p:spPr>
          <a:xfrm>
            <a:off x="8598817" y="283925"/>
            <a:ext cx="216300" cy="0"/>
          </a:xfrm>
          <a:prstGeom prst="straightConnector1">
            <a:avLst/>
          </a:prstGeom>
          <a:noFill/>
          <a:ln w="9525" cap="flat" cmpd="sng">
            <a:solidFill>
              <a:schemeClr val="lt2"/>
            </a:solidFill>
            <a:prstDash val="solid"/>
            <a:round/>
            <a:headEnd type="none" w="lg" len="lg"/>
            <a:tailEnd type="none" w="lg" len="lg"/>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Header_alt2">
    <p:spTree>
      <p:nvGrpSpPr>
        <p:cNvPr id="1" name="Shape 98"/>
        <p:cNvGrpSpPr/>
        <p:nvPr/>
      </p:nvGrpSpPr>
      <p:grpSpPr>
        <a:xfrm>
          <a:off x="0" y="0"/>
          <a:ext cx="0" cy="0"/>
          <a:chOff x="0" y="0"/>
          <a:chExt cx="0" cy="0"/>
        </a:xfrm>
      </p:grpSpPr>
      <p:pic>
        <p:nvPicPr>
          <p:cNvPr id="99" name="Shape 99"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100" name="Shape 100"/>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101" name="Shape 101"/>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GB">
                <a:solidFill>
                  <a:srgbClr val="FFFFFF"/>
                </a:solidFill>
              </a:rPr>
              <a:t>‹#›</a:t>
            </a:fld>
            <a:endParaRPr lang="en-GB">
              <a:solidFill>
                <a:srgbClr val="FFFFFF"/>
              </a:solidFill>
            </a:endParaRPr>
          </a:p>
        </p:txBody>
      </p:sp>
      <p:sp>
        <p:nvSpPr>
          <p:cNvPr id="102" name="Shape 102">
            <a:hlinkClick r:id="rId3"/>
          </p:cNvPr>
          <p:cNvSpPr/>
          <p:nvPr/>
        </p:nvSpPr>
        <p:spPr>
          <a:xfrm>
            <a:off x="8280450" y="0"/>
            <a:ext cx="863400" cy="4542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cxnSp>
        <p:nvCxnSpPr>
          <p:cNvPr id="103" name="Shape 103">
            <a:hlinkClick r:id="rId3"/>
          </p:cNvPr>
          <p:cNvCxnSpPr/>
          <p:nvPr/>
        </p:nvCxnSpPr>
        <p:spPr>
          <a:xfrm>
            <a:off x="8598817" y="216350"/>
            <a:ext cx="216300" cy="0"/>
          </a:xfrm>
          <a:prstGeom prst="straightConnector1">
            <a:avLst/>
          </a:prstGeom>
          <a:noFill/>
          <a:ln w="9525" cap="flat" cmpd="sng">
            <a:solidFill>
              <a:srgbClr val="B7B7B7"/>
            </a:solidFill>
            <a:prstDash val="solid"/>
            <a:round/>
            <a:headEnd type="none" w="lg" len="lg"/>
            <a:tailEnd type="none" w="lg" len="lg"/>
          </a:ln>
        </p:spPr>
      </p:cxnSp>
      <p:cxnSp>
        <p:nvCxnSpPr>
          <p:cNvPr id="104" name="Shape 104">
            <a:hlinkClick r:id="rId3"/>
          </p:cNvPr>
          <p:cNvCxnSpPr/>
          <p:nvPr/>
        </p:nvCxnSpPr>
        <p:spPr>
          <a:xfrm>
            <a:off x="8598817" y="250138"/>
            <a:ext cx="216300" cy="0"/>
          </a:xfrm>
          <a:prstGeom prst="straightConnector1">
            <a:avLst/>
          </a:prstGeom>
          <a:noFill/>
          <a:ln w="9525" cap="flat" cmpd="sng">
            <a:solidFill>
              <a:srgbClr val="B7B7B7"/>
            </a:solidFill>
            <a:prstDash val="solid"/>
            <a:round/>
            <a:headEnd type="none" w="lg" len="lg"/>
            <a:tailEnd type="none" w="lg" len="lg"/>
          </a:ln>
        </p:spPr>
      </p:cxnSp>
      <p:cxnSp>
        <p:nvCxnSpPr>
          <p:cNvPr id="105" name="Shape 105">
            <a:hlinkClick r:id="rId3"/>
          </p:cNvPr>
          <p:cNvCxnSpPr/>
          <p:nvPr/>
        </p:nvCxnSpPr>
        <p:spPr>
          <a:xfrm>
            <a:off x="8598817" y="283925"/>
            <a:ext cx="216300" cy="0"/>
          </a:xfrm>
          <a:prstGeom prst="straightConnector1">
            <a:avLst/>
          </a:prstGeom>
          <a:noFill/>
          <a:ln w="9525" cap="flat" cmpd="sng">
            <a:solidFill>
              <a:srgbClr val="B7B7B7"/>
            </a:solidFill>
            <a:prstDash val="solid"/>
            <a:round/>
            <a:headEnd type="none" w="lg" len="lg"/>
            <a:tailEnd type="none" w="lg" len="lg"/>
          </a:ln>
        </p:spPr>
      </p:cxnSp>
      <p:sp>
        <p:nvSpPr>
          <p:cNvPr id="106" name="Shape 106"/>
          <p:cNvSpPr txBox="1">
            <a:spLocks noGrp="1"/>
          </p:cNvSpPr>
          <p:nvPr>
            <p:ph type="title"/>
          </p:nvPr>
        </p:nvSpPr>
        <p:spPr>
          <a:xfrm>
            <a:off x="729450" y="2056375"/>
            <a:ext cx="5887500" cy="1518600"/>
          </a:xfrm>
          <a:prstGeom prst="rect">
            <a:avLst/>
          </a:prstGeom>
        </p:spPr>
        <p:txBody>
          <a:bodyPr wrap="square" lIns="91425" tIns="91425" rIns="91425" bIns="91425" anchor="t" anchorCtr="0"/>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3600"/>
              <a:buNone/>
              <a:defRPr sz="3600">
                <a:solidFill>
                  <a:schemeClr val="lt1"/>
                </a:solidFill>
              </a:defRPr>
            </a:lvl2pPr>
            <a:lvl3pPr lvl="2" rtl="0">
              <a:spcBef>
                <a:spcPts val="0"/>
              </a:spcBef>
              <a:buClr>
                <a:schemeClr val="lt1"/>
              </a:buClr>
              <a:buSzPts val="3600"/>
              <a:buNone/>
              <a:defRPr sz="3600">
                <a:solidFill>
                  <a:schemeClr val="lt1"/>
                </a:solidFill>
              </a:defRPr>
            </a:lvl3pPr>
            <a:lvl4pPr lvl="3" rtl="0">
              <a:spcBef>
                <a:spcPts val="0"/>
              </a:spcBef>
              <a:buClr>
                <a:schemeClr val="lt1"/>
              </a:buClr>
              <a:buSzPts val="3600"/>
              <a:buNone/>
              <a:defRPr sz="3600">
                <a:solidFill>
                  <a:schemeClr val="lt1"/>
                </a:solidFill>
              </a:defRPr>
            </a:lvl4pPr>
            <a:lvl5pPr lvl="4" rtl="0">
              <a:spcBef>
                <a:spcPts val="0"/>
              </a:spcBef>
              <a:buClr>
                <a:schemeClr val="lt1"/>
              </a:buClr>
              <a:buSzPts val="3600"/>
              <a:buNone/>
              <a:defRPr sz="3600">
                <a:solidFill>
                  <a:schemeClr val="lt1"/>
                </a:solidFill>
              </a:defRPr>
            </a:lvl5pPr>
            <a:lvl6pPr lvl="5" rtl="0">
              <a:spcBef>
                <a:spcPts val="0"/>
              </a:spcBef>
              <a:buClr>
                <a:schemeClr val="lt1"/>
              </a:buClr>
              <a:buSzPts val="3600"/>
              <a:buNone/>
              <a:defRPr sz="3600">
                <a:solidFill>
                  <a:schemeClr val="lt1"/>
                </a:solidFill>
              </a:defRPr>
            </a:lvl6pPr>
            <a:lvl7pPr lvl="6" rtl="0">
              <a:spcBef>
                <a:spcPts val="0"/>
              </a:spcBef>
              <a:buClr>
                <a:schemeClr val="lt1"/>
              </a:buClr>
              <a:buSzPts val="3600"/>
              <a:buNone/>
              <a:defRPr sz="3600">
                <a:solidFill>
                  <a:schemeClr val="lt1"/>
                </a:solidFill>
              </a:defRPr>
            </a:lvl7pPr>
            <a:lvl8pPr lvl="7" rtl="0">
              <a:spcBef>
                <a:spcPts val="0"/>
              </a:spcBef>
              <a:buClr>
                <a:schemeClr val="lt1"/>
              </a:buClr>
              <a:buSzPts val="3600"/>
              <a:buNone/>
              <a:defRPr sz="3600">
                <a:solidFill>
                  <a:schemeClr val="lt1"/>
                </a:solidFill>
              </a:defRPr>
            </a:lvl8pPr>
            <a:lvl9pPr lvl="8" rtl="0">
              <a:spcBef>
                <a:spcPts val="0"/>
              </a:spcBef>
              <a:buClr>
                <a:schemeClr val="lt1"/>
              </a:buClr>
              <a:buSzPts val="3600"/>
              <a:buNone/>
              <a:defRPr sz="3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ody only">
    <p:spTree>
      <p:nvGrpSpPr>
        <p:cNvPr id="1" name="Shape 107"/>
        <p:cNvGrpSpPr/>
        <p:nvPr/>
      </p:nvGrpSpPr>
      <p:grpSpPr>
        <a:xfrm>
          <a:off x="0" y="0"/>
          <a:ext cx="0" cy="0"/>
          <a:chOff x="0" y="0"/>
          <a:chExt cx="0" cy="0"/>
        </a:xfrm>
      </p:grpSpPr>
      <p:sp>
        <p:nvSpPr>
          <p:cNvPr id="108" name="Shape 10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109" name="Shape 10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GB"/>
              <a:t>‹#›</a:t>
            </a:fld>
            <a:endParaRPr lang="en-GB"/>
          </a:p>
        </p:txBody>
      </p:sp>
      <p:sp>
        <p:nvSpPr>
          <p:cNvPr id="110" name="Shape 110">
            <a:hlinkClick r:id="rId2"/>
          </p:cNvPr>
          <p:cNvSpPr/>
          <p:nvPr/>
        </p:nvSpPr>
        <p:spPr>
          <a:xfrm>
            <a:off x="8280450" y="0"/>
            <a:ext cx="863400" cy="4542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cxnSp>
        <p:nvCxnSpPr>
          <p:cNvPr id="111" name="Shape 111">
            <a:hlinkClick r:id="rId2"/>
          </p:cNvPr>
          <p:cNvCxnSpPr/>
          <p:nvPr/>
        </p:nvCxnSpPr>
        <p:spPr>
          <a:xfrm>
            <a:off x="8598817" y="216350"/>
            <a:ext cx="216300" cy="0"/>
          </a:xfrm>
          <a:prstGeom prst="straightConnector1">
            <a:avLst/>
          </a:prstGeom>
          <a:noFill/>
          <a:ln w="9525" cap="flat" cmpd="sng">
            <a:solidFill>
              <a:srgbClr val="B7B7B7"/>
            </a:solidFill>
            <a:prstDash val="solid"/>
            <a:round/>
            <a:headEnd type="none" w="lg" len="lg"/>
            <a:tailEnd type="none" w="lg" len="lg"/>
          </a:ln>
        </p:spPr>
      </p:cxnSp>
      <p:cxnSp>
        <p:nvCxnSpPr>
          <p:cNvPr id="112" name="Shape 112">
            <a:hlinkClick r:id="rId2"/>
          </p:cNvPr>
          <p:cNvCxnSpPr/>
          <p:nvPr/>
        </p:nvCxnSpPr>
        <p:spPr>
          <a:xfrm>
            <a:off x="8598817" y="250138"/>
            <a:ext cx="216300" cy="0"/>
          </a:xfrm>
          <a:prstGeom prst="straightConnector1">
            <a:avLst/>
          </a:prstGeom>
          <a:noFill/>
          <a:ln w="9525" cap="flat" cmpd="sng">
            <a:solidFill>
              <a:srgbClr val="B7B7B7"/>
            </a:solidFill>
            <a:prstDash val="solid"/>
            <a:round/>
            <a:headEnd type="none" w="lg" len="lg"/>
            <a:tailEnd type="none" w="lg" len="lg"/>
          </a:ln>
        </p:spPr>
      </p:cxnSp>
      <p:cxnSp>
        <p:nvCxnSpPr>
          <p:cNvPr id="113" name="Shape 113">
            <a:hlinkClick r:id="rId2"/>
          </p:cNvPr>
          <p:cNvCxnSpPr/>
          <p:nvPr/>
        </p:nvCxnSpPr>
        <p:spPr>
          <a:xfrm>
            <a:off x="8598817" y="283925"/>
            <a:ext cx="216300" cy="0"/>
          </a:xfrm>
          <a:prstGeom prst="straightConnector1">
            <a:avLst/>
          </a:prstGeom>
          <a:noFill/>
          <a:ln w="9525" cap="flat" cmpd="sng">
            <a:solidFill>
              <a:srgbClr val="B7B7B7"/>
            </a:solidFill>
            <a:prstDash val="solid"/>
            <a:round/>
            <a:headEnd type="none" w="lg" len="lg"/>
            <a:tailEnd type="none" w="lg" len="lg"/>
          </a:ln>
        </p:spPr>
      </p:cxnSp>
      <p:sp>
        <p:nvSpPr>
          <p:cNvPr id="114" name="Shape 114"/>
          <p:cNvSpPr txBox="1">
            <a:spLocks noGrp="1"/>
          </p:cNvSpPr>
          <p:nvPr>
            <p:ph type="body" idx="1"/>
          </p:nvPr>
        </p:nvSpPr>
        <p:spPr>
          <a:xfrm>
            <a:off x="729450" y="1068650"/>
            <a:ext cx="7688700" cy="1034400"/>
          </a:xfrm>
          <a:prstGeom prst="rect">
            <a:avLst/>
          </a:prstGeom>
        </p:spPr>
        <p:txBody>
          <a:bodyPr wrap="square" lIns="91425" tIns="91425" rIns="91425" bIns="91425" anchor="t" anchorCtr="0"/>
          <a:lstStyle>
            <a:lvl1pPr lvl="0" rtl="0">
              <a:spcBef>
                <a:spcPts val="0"/>
              </a:spcBef>
              <a:buSzPts val="1300"/>
              <a:buChar char="●"/>
              <a:defRPr/>
            </a:lvl1pPr>
            <a:lvl2pPr lvl="1" rtl="0">
              <a:spcBef>
                <a:spcPts val="0"/>
              </a:spcBef>
              <a:buSzPts val="1100"/>
              <a:buChar char="○"/>
              <a:defRPr/>
            </a:lvl2pPr>
            <a:lvl3pPr lvl="2" rtl="0">
              <a:spcBef>
                <a:spcPts val="0"/>
              </a:spcBef>
              <a:buSzPts val="1100"/>
              <a:buChar char="■"/>
              <a:defRPr/>
            </a:lvl3pPr>
            <a:lvl4pPr lvl="3" rtl="0">
              <a:spcBef>
                <a:spcPts val="0"/>
              </a:spcBef>
              <a:buSzPts val="1100"/>
              <a:buChar char="●"/>
              <a:defRPr/>
            </a:lvl4pPr>
            <a:lvl5pPr lvl="4" rtl="0">
              <a:spcBef>
                <a:spcPts val="0"/>
              </a:spcBef>
              <a:buSzPts val="1100"/>
              <a:buChar char="○"/>
              <a:defRPr/>
            </a:lvl5pPr>
            <a:lvl6pPr lvl="5" rtl="0">
              <a:spcBef>
                <a:spcPts val="0"/>
              </a:spcBef>
              <a:buSzPts val="1100"/>
              <a:buChar char="■"/>
              <a:defRPr/>
            </a:lvl6pPr>
            <a:lvl7pPr lvl="6" rtl="0">
              <a:spcBef>
                <a:spcPts val="0"/>
              </a:spcBef>
              <a:buSzPts val="1100"/>
              <a:buChar char="●"/>
              <a:defRPr/>
            </a:lvl7pPr>
            <a:lvl8pPr lvl="7" rtl="0">
              <a:spcBef>
                <a:spcPts val="0"/>
              </a:spcBef>
              <a:buSzPts val="1100"/>
              <a:buChar char="○"/>
              <a:defRPr/>
            </a:lvl8pPr>
            <a:lvl9pPr lvl="8" rtl="0">
              <a:spcBef>
                <a:spcPts val="0"/>
              </a:spcBef>
              <a:buSzPts val="11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_alt1">
    <p:bg>
      <p:bgPr>
        <a:solidFill>
          <a:schemeClr val="lt2"/>
        </a:solidFill>
        <a:effectLst/>
      </p:bgPr>
    </p:bg>
    <p:spTree>
      <p:nvGrpSpPr>
        <p:cNvPr id="1" name="Shape 115"/>
        <p:cNvGrpSpPr/>
        <p:nvPr/>
      </p:nvGrpSpPr>
      <p:grpSpPr>
        <a:xfrm>
          <a:off x="0" y="0"/>
          <a:ext cx="0" cy="0"/>
          <a:chOff x="0" y="0"/>
          <a:chExt cx="0" cy="0"/>
        </a:xfrm>
      </p:grpSpPr>
      <p:pic>
        <p:nvPicPr>
          <p:cNvPr id="116" name="Shape 116"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7" name="Shape 117"/>
          <p:cNvSpPr/>
          <p:nvPr/>
        </p:nvSpPr>
        <p:spPr>
          <a:xfrm>
            <a:off x="0" y="0"/>
            <a:ext cx="9144000" cy="4878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nvGrpSpPr>
          <p:cNvPr id="118" name="Shape 118"/>
          <p:cNvGrpSpPr/>
          <p:nvPr/>
        </p:nvGrpSpPr>
        <p:grpSpPr>
          <a:xfrm>
            <a:off x="830392" y="1191256"/>
            <a:ext cx="745763" cy="45826"/>
            <a:chOff x="4580561" y="2589004"/>
            <a:chExt cx="1064464" cy="25200"/>
          </a:xfrm>
        </p:grpSpPr>
        <p:sp>
          <p:nvSpPr>
            <p:cNvPr id="119" name="Shape 119"/>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120" name="Shape 120"/>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121" name="Shape 121"/>
          <p:cNvSpPr txBox="1">
            <a:spLocks noGrp="1"/>
          </p:cNvSpPr>
          <p:nvPr>
            <p:ph type="ctrTitle"/>
          </p:nvPr>
        </p:nvSpPr>
        <p:spPr>
          <a:xfrm>
            <a:off x="729450" y="1322450"/>
            <a:ext cx="7688100" cy="1664700"/>
          </a:xfrm>
          <a:prstGeom prst="rect">
            <a:avLst/>
          </a:prstGeom>
        </p:spPr>
        <p:txBody>
          <a:bodyPr wrap="square" lIns="91425" tIns="91425" rIns="91425" bIns="91425" anchor="t" anchorCtr="0"/>
          <a:lstStyle>
            <a:lvl1pPr lvl="0" rtl="0">
              <a:spcBef>
                <a:spcPts val="0"/>
              </a:spcBef>
              <a:buClr>
                <a:schemeClr val="dk2"/>
              </a:buClr>
              <a:buSzPts val="4200"/>
              <a:buNone/>
              <a:defRPr sz="4200">
                <a:solidFill>
                  <a:schemeClr val="dk2"/>
                </a:solidFill>
              </a:defRPr>
            </a:lvl1pPr>
            <a:lvl2pPr lvl="1" rtl="0">
              <a:spcBef>
                <a:spcPts val="0"/>
              </a:spcBef>
              <a:buClr>
                <a:schemeClr val="dk2"/>
              </a:buClr>
              <a:buSzPts val="4200"/>
              <a:buNone/>
              <a:defRPr sz="4200">
                <a:solidFill>
                  <a:schemeClr val="dk2"/>
                </a:solidFill>
              </a:defRPr>
            </a:lvl2pPr>
            <a:lvl3pPr lvl="2" rtl="0">
              <a:spcBef>
                <a:spcPts val="0"/>
              </a:spcBef>
              <a:buClr>
                <a:schemeClr val="dk2"/>
              </a:buClr>
              <a:buSzPts val="4200"/>
              <a:buNone/>
              <a:defRPr sz="4200">
                <a:solidFill>
                  <a:schemeClr val="dk2"/>
                </a:solidFill>
              </a:defRPr>
            </a:lvl3pPr>
            <a:lvl4pPr lvl="3" rtl="0">
              <a:spcBef>
                <a:spcPts val="0"/>
              </a:spcBef>
              <a:buClr>
                <a:schemeClr val="dk2"/>
              </a:buClr>
              <a:buSzPts val="4200"/>
              <a:buNone/>
              <a:defRPr sz="4200">
                <a:solidFill>
                  <a:schemeClr val="dk2"/>
                </a:solidFill>
              </a:defRPr>
            </a:lvl4pPr>
            <a:lvl5pPr lvl="4" rtl="0">
              <a:spcBef>
                <a:spcPts val="0"/>
              </a:spcBef>
              <a:buClr>
                <a:schemeClr val="dk2"/>
              </a:buClr>
              <a:buSzPts val="4200"/>
              <a:buNone/>
              <a:defRPr sz="4200">
                <a:solidFill>
                  <a:schemeClr val="dk2"/>
                </a:solidFill>
              </a:defRPr>
            </a:lvl5pPr>
            <a:lvl6pPr lvl="5" rtl="0">
              <a:spcBef>
                <a:spcPts val="0"/>
              </a:spcBef>
              <a:buClr>
                <a:schemeClr val="dk2"/>
              </a:buClr>
              <a:buSzPts val="4200"/>
              <a:buNone/>
              <a:defRPr sz="4200">
                <a:solidFill>
                  <a:schemeClr val="dk2"/>
                </a:solidFill>
              </a:defRPr>
            </a:lvl6pPr>
            <a:lvl7pPr lvl="6" rtl="0">
              <a:spcBef>
                <a:spcPts val="0"/>
              </a:spcBef>
              <a:buClr>
                <a:schemeClr val="dk2"/>
              </a:buClr>
              <a:buSzPts val="4200"/>
              <a:buNone/>
              <a:defRPr sz="4200">
                <a:solidFill>
                  <a:schemeClr val="dk2"/>
                </a:solidFill>
              </a:defRPr>
            </a:lvl7pPr>
            <a:lvl8pPr lvl="7" rtl="0">
              <a:spcBef>
                <a:spcPts val="0"/>
              </a:spcBef>
              <a:buClr>
                <a:schemeClr val="dk2"/>
              </a:buClr>
              <a:buSzPts val="4200"/>
              <a:buNone/>
              <a:defRPr sz="4200">
                <a:solidFill>
                  <a:schemeClr val="dk2"/>
                </a:solidFill>
              </a:defRPr>
            </a:lvl8pPr>
            <a:lvl9pPr lvl="8" rtl="0">
              <a:spcBef>
                <a:spcPts val="0"/>
              </a:spcBef>
              <a:buClr>
                <a:schemeClr val="dk2"/>
              </a:buClr>
              <a:buSzPts val="4200"/>
              <a:buNone/>
              <a:defRPr sz="4200">
                <a:solidFill>
                  <a:schemeClr val="dk2"/>
                </a:solidFill>
              </a:defRPr>
            </a:lvl9pPr>
          </a:lstStyle>
          <a:p>
            <a:endParaRPr/>
          </a:p>
        </p:txBody>
      </p:sp>
      <p:sp>
        <p:nvSpPr>
          <p:cNvPr id="122" name="Shape 122"/>
          <p:cNvSpPr txBox="1">
            <a:spLocks noGrp="1"/>
          </p:cNvSpPr>
          <p:nvPr>
            <p:ph type="subTitle" idx="1"/>
          </p:nvPr>
        </p:nvSpPr>
        <p:spPr>
          <a:xfrm>
            <a:off x="729627" y="3172900"/>
            <a:ext cx="7688100" cy="541200"/>
          </a:xfrm>
          <a:prstGeom prst="rect">
            <a:avLst/>
          </a:prstGeom>
        </p:spPr>
        <p:txBody>
          <a:bodyPr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3" name="Shape 123"/>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GB"/>
              <a:t>‹#›</a:t>
            </a:fld>
            <a:endParaRPr lang="en-GB"/>
          </a:p>
        </p:txBody>
      </p:sp>
      <p:sp>
        <p:nvSpPr>
          <p:cNvPr id="124" name="Shape 124">
            <a:hlinkClick r:id="rId3"/>
          </p:cNvPr>
          <p:cNvSpPr/>
          <p:nvPr/>
        </p:nvSpPr>
        <p:spPr>
          <a:xfrm>
            <a:off x="8280450" y="0"/>
            <a:ext cx="863400" cy="454200"/>
          </a:xfrm>
          <a:prstGeom prst="rect">
            <a:avLst/>
          </a:pr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cxnSp>
        <p:nvCxnSpPr>
          <p:cNvPr id="125" name="Shape 125">
            <a:hlinkClick r:id="rId3"/>
          </p:cNvPr>
          <p:cNvCxnSpPr/>
          <p:nvPr/>
        </p:nvCxnSpPr>
        <p:spPr>
          <a:xfrm>
            <a:off x="8598817" y="216350"/>
            <a:ext cx="216300" cy="0"/>
          </a:xfrm>
          <a:prstGeom prst="straightConnector1">
            <a:avLst/>
          </a:prstGeom>
          <a:noFill/>
          <a:ln w="9525" cap="flat" cmpd="sng">
            <a:solidFill>
              <a:srgbClr val="B7B7B7"/>
            </a:solidFill>
            <a:prstDash val="solid"/>
            <a:round/>
            <a:headEnd type="none" w="lg" len="lg"/>
            <a:tailEnd type="none" w="lg" len="lg"/>
          </a:ln>
        </p:spPr>
      </p:cxnSp>
      <p:cxnSp>
        <p:nvCxnSpPr>
          <p:cNvPr id="126" name="Shape 126">
            <a:hlinkClick r:id="rId3"/>
          </p:cNvPr>
          <p:cNvCxnSpPr/>
          <p:nvPr/>
        </p:nvCxnSpPr>
        <p:spPr>
          <a:xfrm>
            <a:off x="8598817" y="250138"/>
            <a:ext cx="216300" cy="0"/>
          </a:xfrm>
          <a:prstGeom prst="straightConnector1">
            <a:avLst/>
          </a:prstGeom>
          <a:noFill/>
          <a:ln w="9525" cap="flat" cmpd="sng">
            <a:solidFill>
              <a:srgbClr val="B7B7B7"/>
            </a:solidFill>
            <a:prstDash val="solid"/>
            <a:round/>
            <a:headEnd type="none" w="lg" len="lg"/>
            <a:tailEnd type="none" w="lg" len="lg"/>
          </a:ln>
        </p:spPr>
      </p:cxnSp>
      <p:cxnSp>
        <p:nvCxnSpPr>
          <p:cNvPr id="127" name="Shape 127">
            <a:hlinkClick r:id="rId3"/>
          </p:cNvPr>
          <p:cNvCxnSpPr/>
          <p:nvPr/>
        </p:nvCxnSpPr>
        <p:spPr>
          <a:xfrm>
            <a:off x="8598817" y="283925"/>
            <a:ext cx="216300" cy="0"/>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wrap="square" lIns="91425" tIns="91425" rIns="91425" bIns="91425" anchor="t" anchorCtr="0"/>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27" name="Shape 27"/>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28" name="Shape 28"/>
          <p:cNvSpPr txBox="1">
            <a:spLocks noGrp="1"/>
          </p:cNvSpPr>
          <p:nvPr>
            <p:ph type="title"/>
          </p:nvPr>
        </p:nvSpPr>
        <p:spPr>
          <a:xfrm>
            <a:off x="729450" y="1318650"/>
            <a:ext cx="7688700" cy="535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29" name="Shape 29"/>
          <p:cNvSpPr txBox="1">
            <a:spLocks noGrp="1"/>
          </p:cNvSpPr>
          <p:nvPr>
            <p:ph type="body" idx="1"/>
          </p:nvPr>
        </p:nvSpPr>
        <p:spPr>
          <a:xfrm>
            <a:off x="729450" y="2078875"/>
            <a:ext cx="7688700" cy="22611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0" name="Shape 3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44" name="Shape 44"/>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45" name="Shape 45"/>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46" name="Shape 46"/>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wrap="square" lIns="91425" tIns="91425" rIns="91425" bIns="91425" anchor="ctr" anchorCtr="0"/>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wrap="square" lIns="91425" tIns="91425" rIns="91425" bIns="91425" anchor="ctr" anchorCtr="0"/>
          <a:lstStyle>
            <a:lvl1pPr lvl="0">
              <a:lnSpc>
                <a:spcPct val="100000"/>
              </a:lnSpc>
              <a:spcBef>
                <a:spcPts val="0"/>
              </a:spcBef>
              <a:spcAft>
                <a:spcPts val="0"/>
              </a:spcAft>
              <a:buSzPts val="1300"/>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SzPts val="2800"/>
              <a:buFont typeface="Raleway"/>
              <a:buNone/>
              <a:defRPr sz="2800" b="1">
                <a:latin typeface="Raleway"/>
                <a:ea typeface="Raleway"/>
                <a:cs typeface="Raleway"/>
                <a:sym typeface="Raleway"/>
              </a:defRPr>
            </a:lvl1pPr>
            <a:lvl2pPr lvl="1">
              <a:spcBef>
                <a:spcPts val="0"/>
              </a:spcBef>
              <a:buSzPts val="2800"/>
              <a:buFont typeface="Raleway"/>
              <a:buNone/>
              <a:defRPr sz="2800" b="1">
                <a:latin typeface="Raleway"/>
                <a:ea typeface="Raleway"/>
                <a:cs typeface="Raleway"/>
                <a:sym typeface="Raleway"/>
              </a:defRPr>
            </a:lvl2pPr>
            <a:lvl3pPr lvl="2">
              <a:spcBef>
                <a:spcPts val="0"/>
              </a:spcBef>
              <a:buSzPts val="2800"/>
              <a:buFont typeface="Raleway"/>
              <a:buNone/>
              <a:defRPr sz="2800" b="1">
                <a:latin typeface="Raleway"/>
                <a:ea typeface="Raleway"/>
                <a:cs typeface="Raleway"/>
                <a:sym typeface="Raleway"/>
              </a:defRPr>
            </a:lvl3pPr>
            <a:lvl4pPr lvl="3">
              <a:spcBef>
                <a:spcPts val="0"/>
              </a:spcBef>
              <a:buSzPts val="2800"/>
              <a:buFont typeface="Raleway"/>
              <a:buNone/>
              <a:defRPr sz="2800" b="1">
                <a:latin typeface="Raleway"/>
                <a:ea typeface="Raleway"/>
                <a:cs typeface="Raleway"/>
                <a:sym typeface="Raleway"/>
              </a:defRPr>
            </a:lvl4pPr>
            <a:lvl5pPr lvl="4">
              <a:spcBef>
                <a:spcPts val="0"/>
              </a:spcBef>
              <a:buSzPts val="2800"/>
              <a:buFont typeface="Raleway"/>
              <a:buNone/>
              <a:defRPr sz="2800" b="1">
                <a:latin typeface="Raleway"/>
                <a:ea typeface="Raleway"/>
                <a:cs typeface="Raleway"/>
                <a:sym typeface="Raleway"/>
              </a:defRPr>
            </a:lvl5pPr>
            <a:lvl6pPr lvl="5">
              <a:spcBef>
                <a:spcPts val="0"/>
              </a:spcBef>
              <a:buSzPts val="2800"/>
              <a:buFont typeface="Raleway"/>
              <a:buNone/>
              <a:defRPr sz="2800" b="1">
                <a:latin typeface="Raleway"/>
                <a:ea typeface="Raleway"/>
                <a:cs typeface="Raleway"/>
                <a:sym typeface="Raleway"/>
              </a:defRPr>
            </a:lvl6pPr>
            <a:lvl7pPr lvl="6">
              <a:spcBef>
                <a:spcPts val="0"/>
              </a:spcBef>
              <a:buSzPts val="2800"/>
              <a:buFont typeface="Raleway"/>
              <a:buNone/>
              <a:defRPr sz="2800" b="1">
                <a:latin typeface="Raleway"/>
                <a:ea typeface="Raleway"/>
                <a:cs typeface="Raleway"/>
                <a:sym typeface="Raleway"/>
              </a:defRPr>
            </a:lvl7pPr>
            <a:lvl8pPr lvl="7">
              <a:spcBef>
                <a:spcPts val="0"/>
              </a:spcBef>
              <a:buSzPts val="2800"/>
              <a:buFont typeface="Raleway"/>
              <a:buNone/>
              <a:defRPr sz="2800" b="1">
                <a:latin typeface="Raleway"/>
                <a:ea typeface="Raleway"/>
                <a:cs typeface="Raleway"/>
                <a:sym typeface="Raleway"/>
              </a:defRPr>
            </a:lvl8pPr>
            <a:lvl9pPr lvl="8">
              <a:spcBef>
                <a:spcPts val="0"/>
              </a:spcBef>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1"/>
              </a:buClr>
              <a:buSzPts val="13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GB" sz="1000">
                <a:solidFill>
                  <a:schemeClr val="accent1"/>
                </a:solidFill>
                <a:latin typeface="Lato"/>
                <a:ea typeface="Lato"/>
                <a:cs typeface="Lato"/>
                <a:sym typeface="Lato"/>
              </a:rPr>
              <a:t>‹#›</a:t>
            </a:fld>
            <a:endParaRPr lang="en-GB" sz="1000">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ctrTitle"/>
          </p:nvPr>
        </p:nvSpPr>
        <p:spPr>
          <a:xfrm>
            <a:off x="793150" y="1380450"/>
            <a:ext cx="5312100" cy="2382600"/>
          </a:xfrm>
          <a:prstGeom prst="rect">
            <a:avLst/>
          </a:prstGeom>
        </p:spPr>
        <p:txBody>
          <a:bodyPr wrap="square" lIns="91425" tIns="91425" rIns="91425" bIns="91425" anchor="t" anchorCtr="0">
            <a:noAutofit/>
          </a:bodyPr>
          <a:lstStyle/>
          <a:p>
            <a:pPr marL="0" lvl="0" indent="0">
              <a:spcBef>
                <a:spcPts val="0"/>
              </a:spcBef>
              <a:buNone/>
            </a:pPr>
            <a:r>
              <a:rPr lang="en-GB" sz="4800">
                <a:solidFill>
                  <a:srgbClr val="000000"/>
                </a:solidFill>
              </a:rPr>
              <a:t>Rating Prediction Based On User Reviews </a:t>
            </a:r>
          </a:p>
        </p:txBody>
      </p:sp>
      <p:sp>
        <p:nvSpPr>
          <p:cNvPr id="133" name="Shape 133"/>
          <p:cNvSpPr txBox="1">
            <a:spLocks noGrp="1"/>
          </p:cNvSpPr>
          <p:nvPr>
            <p:ph type="subTitle" idx="1"/>
          </p:nvPr>
        </p:nvSpPr>
        <p:spPr>
          <a:xfrm>
            <a:off x="4988400" y="3912650"/>
            <a:ext cx="2077800" cy="938100"/>
          </a:xfrm>
          <a:prstGeom prst="rect">
            <a:avLst/>
          </a:prstGeom>
        </p:spPr>
        <p:txBody>
          <a:bodyPr wrap="square" lIns="91425" tIns="91425" rIns="91425" bIns="91425" anchor="t" anchorCtr="0">
            <a:noAutofit/>
          </a:bodyPr>
          <a:lstStyle/>
          <a:p>
            <a:pPr marL="0" lvl="0" indent="0">
              <a:spcBef>
                <a:spcPts val="0"/>
              </a:spcBef>
              <a:buNone/>
            </a:pPr>
            <a:r>
              <a:rPr lang="en-GB" sz="1300">
                <a:latin typeface="Calibri"/>
                <a:ea typeface="Calibri"/>
                <a:cs typeface="Calibri"/>
                <a:sym typeface="Calibri"/>
              </a:rPr>
              <a:t>Aniketh Sukhtankar</a:t>
            </a:r>
          </a:p>
          <a:p>
            <a:pPr marL="0" lvl="0" indent="0">
              <a:spcBef>
                <a:spcPts val="0"/>
              </a:spcBef>
              <a:buNone/>
            </a:pPr>
            <a:r>
              <a:rPr lang="en-GB" sz="1300">
                <a:latin typeface="Calibri"/>
                <a:ea typeface="Calibri"/>
                <a:cs typeface="Calibri"/>
                <a:sym typeface="Calibri"/>
              </a:rPr>
              <a:t>Harika Bukkapattanam</a:t>
            </a:r>
          </a:p>
          <a:p>
            <a:pPr marL="0" lvl="0" indent="0" rtl="0">
              <a:spcBef>
                <a:spcPts val="0"/>
              </a:spcBef>
              <a:buNone/>
            </a:pPr>
            <a:r>
              <a:rPr lang="en-GB" sz="1300">
                <a:latin typeface="Calibri"/>
                <a:ea typeface="Calibri"/>
                <a:cs typeface="Calibri"/>
                <a:sym typeface="Calibri"/>
              </a:rPr>
              <a:t>Raheen Mazgaonkar</a:t>
            </a:r>
          </a:p>
        </p:txBody>
      </p:sp>
      <p:sp>
        <p:nvSpPr>
          <p:cNvPr id="134" name="Shape 134"/>
          <p:cNvSpPr txBox="1">
            <a:spLocks noGrp="1"/>
          </p:cNvSpPr>
          <p:nvPr>
            <p:ph type="subTitle" idx="1"/>
          </p:nvPr>
        </p:nvSpPr>
        <p:spPr>
          <a:xfrm>
            <a:off x="7066198" y="3912661"/>
            <a:ext cx="2077800" cy="938100"/>
          </a:xfrm>
          <a:prstGeom prst="rect">
            <a:avLst/>
          </a:prstGeom>
        </p:spPr>
        <p:txBody>
          <a:bodyPr wrap="square" lIns="91425" tIns="91425" rIns="91425" bIns="91425" anchor="t" anchorCtr="0">
            <a:noAutofit/>
          </a:bodyPr>
          <a:lstStyle/>
          <a:p>
            <a:pPr marL="0" lvl="0" indent="0" rtl="0">
              <a:spcBef>
                <a:spcPts val="0"/>
              </a:spcBef>
              <a:buNone/>
            </a:pPr>
            <a:r>
              <a:rPr lang="en-GB" sz="1300">
                <a:latin typeface="Calibri"/>
                <a:ea typeface="Calibri"/>
                <a:cs typeface="Calibri"/>
                <a:sym typeface="Calibri"/>
              </a:rPr>
              <a:t>Rameshwari Obla</a:t>
            </a:r>
          </a:p>
          <a:p>
            <a:pPr marL="0" lvl="0" indent="0" rtl="0">
              <a:spcBef>
                <a:spcPts val="0"/>
              </a:spcBef>
              <a:buNone/>
            </a:pPr>
            <a:r>
              <a:rPr lang="en-GB" sz="1300">
                <a:latin typeface="Calibri"/>
                <a:ea typeface="Calibri"/>
                <a:cs typeface="Calibri"/>
                <a:sym typeface="Calibri"/>
              </a:rPr>
              <a:t>Shikha Mehta</a:t>
            </a:r>
          </a:p>
          <a:p>
            <a:pPr marL="0" lvl="0" indent="0" rtl="0">
              <a:spcBef>
                <a:spcPts val="0"/>
              </a:spcBef>
              <a:buNone/>
            </a:pPr>
            <a:r>
              <a:rPr lang="en-GB" sz="1300">
                <a:latin typeface="Calibri"/>
                <a:ea typeface="Calibri"/>
                <a:cs typeface="Calibri"/>
                <a:sym typeface="Calibri"/>
              </a:rPr>
              <a:t>Suyog Daga</a:t>
            </a:r>
          </a:p>
        </p:txBody>
      </p:sp>
      <p:cxnSp>
        <p:nvCxnSpPr>
          <p:cNvPr id="135" name="Shape 135"/>
          <p:cNvCxnSpPr/>
          <p:nvPr/>
        </p:nvCxnSpPr>
        <p:spPr>
          <a:xfrm flipH="1">
            <a:off x="6837800" y="4044625"/>
            <a:ext cx="1800" cy="585600"/>
          </a:xfrm>
          <a:prstGeom prst="straightConnector1">
            <a:avLst/>
          </a:prstGeom>
          <a:noFill/>
          <a:ln w="9525" cap="flat" cmpd="sng">
            <a:solidFill>
              <a:schemeClr val="accent1"/>
            </a:solidFill>
            <a:prstDash val="dot"/>
            <a:round/>
            <a:headEnd type="none" w="lg" len="lg"/>
            <a:tailEnd type="none" w="lg" len="lg"/>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716450" y="1264750"/>
            <a:ext cx="8717100" cy="1034400"/>
          </a:xfrm>
          <a:prstGeom prst="rect">
            <a:avLst/>
          </a:prstGeom>
        </p:spPr>
        <p:txBody>
          <a:bodyPr wrap="square" lIns="91425" tIns="91425" rIns="91425" bIns="91425" anchor="t" anchorCtr="0">
            <a:noAutofit/>
          </a:bodyPr>
          <a:lstStyle/>
          <a:p>
            <a:pPr marL="0" lvl="0" indent="0" rtl="0">
              <a:spcBef>
                <a:spcPts val="0"/>
              </a:spcBef>
              <a:buNone/>
            </a:pPr>
            <a:r>
              <a:rPr lang="en-GB">
                <a:solidFill>
                  <a:srgbClr val="000000"/>
                </a:solidFill>
              </a:rPr>
              <a:t>Data Preprocessing: Model Input</a:t>
            </a:r>
          </a:p>
        </p:txBody>
      </p:sp>
      <p:sp>
        <p:nvSpPr>
          <p:cNvPr id="227" name="Shape 227"/>
          <p:cNvSpPr txBox="1"/>
          <p:nvPr/>
        </p:nvSpPr>
        <p:spPr>
          <a:xfrm>
            <a:off x="249150" y="1758450"/>
            <a:ext cx="8645700" cy="3326400"/>
          </a:xfrm>
          <a:prstGeom prst="rect">
            <a:avLst/>
          </a:prstGeom>
          <a:noFill/>
          <a:ln>
            <a:noFill/>
          </a:ln>
        </p:spPr>
        <p:txBody>
          <a:bodyPr wrap="square" lIns="91425" tIns="91425" rIns="91425" bIns="91425" anchor="t" anchorCtr="0">
            <a:noAutofit/>
          </a:bodyPr>
          <a:lstStyle/>
          <a:p>
            <a:pPr marL="457200" lvl="0" indent="-317500" algn="just" rtl="0">
              <a:spcBef>
                <a:spcPts val="0"/>
              </a:spcBef>
              <a:buSzPts val="1400"/>
              <a:buFont typeface="Lato"/>
              <a:buChar char="●"/>
            </a:pPr>
            <a:r>
              <a:rPr lang="en-GB">
                <a:latin typeface="Lato"/>
                <a:ea typeface="Lato"/>
                <a:cs typeface="Lato"/>
                <a:sym typeface="Lato"/>
              </a:rPr>
              <a:t>In the field of opinion mining and sentiment analysis, the goal is to design and use a method or tool for automatic identification of conceptual information such as views, attitudes, and sentiments in a text document.</a:t>
            </a:r>
          </a:p>
          <a:p>
            <a:pPr marL="0" lvl="0" indent="0" algn="just" rtl="0">
              <a:spcBef>
                <a:spcPts val="0"/>
              </a:spcBef>
              <a:buNone/>
            </a:pPr>
            <a:endParaRPr>
              <a:latin typeface="Lato"/>
              <a:ea typeface="Lato"/>
              <a:cs typeface="Lato"/>
              <a:sym typeface="Lato"/>
            </a:endParaRPr>
          </a:p>
          <a:p>
            <a:pPr marL="457200" lvl="0" indent="-317500" algn="just" rtl="0">
              <a:spcBef>
                <a:spcPts val="0"/>
              </a:spcBef>
              <a:buSzPts val="1400"/>
              <a:buFont typeface="Lato"/>
              <a:buChar char="●"/>
            </a:pPr>
            <a:r>
              <a:rPr lang="en-GB">
                <a:latin typeface="Lato"/>
                <a:ea typeface="Lato"/>
                <a:cs typeface="Lato"/>
                <a:sym typeface="Lato"/>
              </a:rPr>
              <a:t>Detection of these topics is a necessary part of the process of retrieving more detailed information, but the absence of a sentiment analysis on the extracted topics may undermine the quality of the results. </a:t>
            </a:r>
          </a:p>
          <a:p>
            <a:pPr marL="0" lvl="0" indent="0" algn="just" rtl="0">
              <a:spcBef>
                <a:spcPts val="0"/>
              </a:spcBef>
              <a:buNone/>
            </a:pPr>
            <a:endParaRPr>
              <a:latin typeface="Lato"/>
              <a:ea typeface="Lato"/>
              <a:cs typeface="Lato"/>
              <a:sym typeface="Lato"/>
            </a:endParaRPr>
          </a:p>
          <a:p>
            <a:pPr marL="457200" lvl="0" indent="-317500" algn="just" rtl="0">
              <a:spcBef>
                <a:spcPts val="0"/>
              </a:spcBef>
              <a:buSzPts val="1400"/>
              <a:buFont typeface="Lato"/>
              <a:buChar char="●"/>
            </a:pPr>
            <a:r>
              <a:rPr lang="en-GB">
                <a:latin typeface="Lato"/>
                <a:ea typeface="Lato"/>
                <a:cs typeface="Lato"/>
                <a:sym typeface="Lato"/>
              </a:rPr>
              <a:t>This is because users are interested not only in the overall sentiment of a review and its topical information, but also to the sentiment or opinion associated with each topic.</a:t>
            </a:r>
          </a:p>
          <a:p>
            <a:pPr marL="0" lvl="0" indent="0" algn="just" rtl="0">
              <a:spcBef>
                <a:spcPts val="0"/>
              </a:spcBef>
              <a:buNone/>
            </a:pPr>
            <a:endParaRPr>
              <a:latin typeface="Lato"/>
              <a:ea typeface="Lato"/>
              <a:cs typeface="Lato"/>
              <a:sym typeface="Lato"/>
            </a:endParaRPr>
          </a:p>
          <a:p>
            <a:pPr marL="457200" lvl="0" indent="-317500" algn="just" rtl="0">
              <a:spcBef>
                <a:spcPts val="0"/>
              </a:spcBef>
              <a:buSzPts val="1400"/>
              <a:buFont typeface="Lato"/>
              <a:buChar char="●"/>
            </a:pPr>
            <a:r>
              <a:rPr lang="en-GB">
                <a:latin typeface="Lato"/>
                <a:ea typeface="Lato"/>
                <a:cs typeface="Lato"/>
                <a:sym typeface="Lato"/>
              </a:rPr>
              <a:t>Hence, a combination of both has been implemented to help us build the input comprising of relevant determining features in our input to the classification algorithms.</a:t>
            </a:r>
          </a:p>
          <a:p>
            <a:pPr marL="0" lvl="0" indent="0" algn="just" rtl="0">
              <a:spcBef>
                <a:spcPts val="0"/>
              </a:spcBef>
              <a:buNone/>
            </a:pPr>
            <a:endParaRPr>
              <a:latin typeface="Lato"/>
              <a:ea typeface="Lato"/>
              <a:cs typeface="Lato"/>
              <a:sym typeface="Lato"/>
            </a:endParaRPr>
          </a:p>
          <a:p>
            <a:pPr marL="457200" lvl="0" indent="-317500" algn="just" rtl="0">
              <a:spcBef>
                <a:spcPts val="0"/>
              </a:spcBef>
              <a:buSzPts val="1400"/>
              <a:buFont typeface="Lato"/>
              <a:buChar char="●"/>
            </a:pPr>
            <a:r>
              <a:rPr lang="en-GB">
                <a:latin typeface="Lato"/>
                <a:ea typeface="Lato"/>
                <a:cs typeface="Lato"/>
                <a:sym typeface="Lato"/>
              </a:rPr>
              <a:t>The input to model finally consists of hand picked major user review topics combined with an additional sentiment feature thus eliminating the processing redundancy of the enormous review corpus.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rtl="0">
              <a:spcBef>
                <a:spcPts val="0"/>
              </a:spcBef>
              <a:buNone/>
            </a:pPr>
            <a:r>
              <a:rPr lang="en-GB"/>
              <a:t>Algorithms</a:t>
            </a:r>
          </a:p>
        </p:txBody>
      </p:sp>
      <p:sp>
        <p:nvSpPr>
          <p:cNvPr id="233" name="Shape 233"/>
          <p:cNvSpPr/>
          <p:nvPr/>
        </p:nvSpPr>
        <p:spPr>
          <a:xfrm>
            <a:off x="1400790" y="2181675"/>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1</a:t>
            </a:r>
          </a:p>
        </p:txBody>
      </p:sp>
      <p:sp>
        <p:nvSpPr>
          <p:cNvPr id="234" name="Shape 234"/>
          <p:cNvSpPr txBox="1">
            <a:spLocks noGrp="1"/>
          </p:cNvSpPr>
          <p:nvPr>
            <p:ph type="body" idx="1"/>
          </p:nvPr>
        </p:nvSpPr>
        <p:spPr>
          <a:xfrm>
            <a:off x="1847700" y="2127675"/>
            <a:ext cx="2832900" cy="436800"/>
          </a:xfrm>
          <a:prstGeom prst="rect">
            <a:avLst/>
          </a:prstGeom>
        </p:spPr>
        <p:txBody>
          <a:bodyPr wrap="square" lIns="91425" tIns="91425" rIns="91425" bIns="91425" anchor="t" anchorCtr="0">
            <a:noAutofit/>
          </a:bodyPr>
          <a:lstStyle/>
          <a:p>
            <a:pPr marL="0" lvl="0" indent="0" rtl="0">
              <a:spcBef>
                <a:spcPts val="0"/>
              </a:spcBef>
              <a:buNone/>
            </a:pPr>
            <a:r>
              <a:rPr lang="en-GB" sz="1800" b="1"/>
              <a:t>K Nearest Neighbor</a:t>
            </a:r>
          </a:p>
        </p:txBody>
      </p:sp>
      <p:sp>
        <p:nvSpPr>
          <p:cNvPr id="235" name="Shape 235"/>
          <p:cNvSpPr/>
          <p:nvPr/>
        </p:nvSpPr>
        <p:spPr>
          <a:xfrm>
            <a:off x="1400790" y="2838300"/>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2</a:t>
            </a:r>
          </a:p>
        </p:txBody>
      </p:sp>
      <p:sp>
        <p:nvSpPr>
          <p:cNvPr id="236" name="Shape 236"/>
          <p:cNvSpPr txBox="1">
            <a:spLocks noGrp="1"/>
          </p:cNvSpPr>
          <p:nvPr>
            <p:ph type="body" idx="1"/>
          </p:nvPr>
        </p:nvSpPr>
        <p:spPr>
          <a:xfrm>
            <a:off x="1847700" y="2784300"/>
            <a:ext cx="2832900" cy="436800"/>
          </a:xfrm>
          <a:prstGeom prst="rect">
            <a:avLst/>
          </a:prstGeom>
        </p:spPr>
        <p:txBody>
          <a:bodyPr wrap="square" lIns="91425" tIns="91425" rIns="91425" bIns="91425" anchor="t" anchorCtr="0">
            <a:noAutofit/>
          </a:bodyPr>
          <a:lstStyle/>
          <a:p>
            <a:pPr marL="0" lvl="0" indent="0" rtl="0">
              <a:spcBef>
                <a:spcPts val="0"/>
              </a:spcBef>
              <a:buNone/>
            </a:pPr>
            <a:r>
              <a:rPr lang="en-GB" sz="1800" b="1"/>
              <a:t>Random Forest</a:t>
            </a:r>
          </a:p>
        </p:txBody>
      </p:sp>
      <p:sp>
        <p:nvSpPr>
          <p:cNvPr id="237" name="Shape 237"/>
          <p:cNvSpPr/>
          <p:nvPr/>
        </p:nvSpPr>
        <p:spPr>
          <a:xfrm>
            <a:off x="1400809" y="3494925"/>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3</a:t>
            </a:r>
          </a:p>
        </p:txBody>
      </p:sp>
      <p:sp>
        <p:nvSpPr>
          <p:cNvPr id="238" name="Shape 238"/>
          <p:cNvSpPr txBox="1">
            <a:spLocks noGrp="1"/>
          </p:cNvSpPr>
          <p:nvPr>
            <p:ph type="body" idx="1"/>
          </p:nvPr>
        </p:nvSpPr>
        <p:spPr>
          <a:xfrm>
            <a:off x="1847700" y="3440925"/>
            <a:ext cx="2832900" cy="436800"/>
          </a:xfrm>
          <a:prstGeom prst="rect">
            <a:avLst/>
          </a:prstGeom>
        </p:spPr>
        <p:txBody>
          <a:bodyPr wrap="square" lIns="91425" tIns="91425" rIns="91425" bIns="91425" anchor="t" anchorCtr="0">
            <a:noAutofit/>
          </a:bodyPr>
          <a:lstStyle/>
          <a:p>
            <a:pPr marL="0" lvl="0" indent="0" rtl="0">
              <a:spcBef>
                <a:spcPts val="0"/>
              </a:spcBef>
              <a:buNone/>
            </a:pPr>
            <a:r>
              <a:rPr lang="en-GB" sz="1800" b="1"/>
              <a:t>Multinomial Naive Bayes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729450" y="1322450"/>
            <a:ext cx="7010100" cy="350700"/>
          </a:xfrm>
          <a:prstGeom prst="rect">
            <a:avLst/>
          </a:prstGeom>
        </p:spPr>
        <p:txBody>
          <a:bodyPr wrap="square" lIns="91425" tIns="91425" rIns="91425" bIns="91425" anchor="t" anchorCtr="0">
            <a:noAutofit/>
          </a:bodyPr>
          <a:lstStyle/>
          <a:p>
            <a:pPr marL="0" lvl="0" indent="0">
              <a:spcBef>
                <a:spcPts val="0"/>
              </a:spcBef>
              <a:buNone/>
            </a:pPr>
            <a:r>
              <a:rPr lang="en-GB" sz="3000"/>
              <a:t>K Nearest Neighbor</a:t>
            </a:r>
          </a:p>
          <a:p>
            <a:pPr marL="0" lvl="0" indent="0" rtl="0">
              <a:spcBef>
                <a:spcPts val="0"/>
              </a:spcBef>
              <a:buNone/>
            </a:pPr>
            <a:endParaRPr sz="3000"/>
          </a:p>
        </p:txBody>
      </p:sp>
      <p:sp>
        <p:nvSpPr>
          <p:cNvPr id="244" name="Shape 244"/>
          <p:cNvSpPr txBox="1">
            <a:spLocks noGrp="1"/>
          </p:cNvSpPr>
          <p:nvPr>
            <p:ph type="body" idx="4294967295"/>
          </p:nvPr>
        </p:nvSpPr>
        <p:spPr>
          <a:xfrm>
            <a:off x="729450" y="2019450"/>
            <a:ext cx="4177800" cy="3042900"/>
          </a:xfrm>
          <a:prstGeom prst="rect">
            <a:avLst/>
          </a:prstGeom>
        </p:spPr>
        <p:txBody>
          <a:bodyPr wrap="square" lIns="91425" tIns="91425" rIns="91425" bIns="91425" anchor="t" anchorCtr="0">
            <a:noAutofit/>
          </a:bodyPr>
          <a:lstStyle/>
          <a:p>
            <a:pPr marL="457200" lvl="0" indent="-311150" algn="just">
              <a:spcBef>
                <a:spcPts val="0"/>
              </a:spcBef>
              <a:spcAft>
                <a:spcPts val="0"/>
              </a:spcAft>
              <a:buClr>
                <a:srgbClr val="FFFFFF"/>
              </a:buClr>
              <a:buSzPts val="1300"/>
              <a:buChar char="●"/>
            </a:pPr>
            <a:r>
              <a:rPr lang="en-GB">
                <a:solidFill>
                  <a:srgbClr val="FFFFFF"/>
                </a:solidFill>
              </a:rPr>
              <a:t>K-Nearest Neighbours is one of the most basic yet essential classification algorithms in Machine Learning.</a:t>
            </a:r>
          </a:p>
          <a:p>
            <a:pPr marL="457200" lvl="0" indent="-311150" algn="just" rtl="0">
              <a:spcBef>
                <a:spcPts val="0"/>
              </a:spcBef>
              <a:spcAft>
                <a:spcPts val="0"/>
              </a:spcAft>
              <a:buClr>
                <a:srgbClr val="FFFFFF"/>
              </a:buClr>
              <a:buSzPts val="1300"/>
              <a:buChar char="●"/>
            </a:pPr>
            <a:r>
              <a:rPr lang="en-GB">
                <a:solidFill>
                  <a:srgbClr val="FFFFFF"/>
                </a:solidFill>
              </a:rPr>
              <a:t>KNN is a lazy learner, because they defer the decision on how to generalize beyond the training data until each new query instance is encountered.</a:t>
            </a:r>
          </a:p>
          <a:p>
            <a:pPr marL="457200" lvl="0" indent="-311150" algn="just" rtl="0">
              <a:spcBef>
                <a:spcPts val="0"/>
              </a:spcBef>
              <a:buClr>
                <a:srgbClr val="FFFFFF"/>
              </a:buClr>
              <a:buSzPts val="1300"/>
              <a:buChar char="●"/>
            </a:pPr>
            <a:r>
              <a:rPr lang="en-GB">
                <a:solidFill>
                  <a:srgbClr val="FFFFFF"/>
                </a:solidFill>
              </a:rPr>
              <a:t>KNN cannot work directly with text data. It works with the feature vector which is obtained as a result of the data pre processing step. </a:t>
            </a:r>
          </a:p>
        </p:txBody>
      </p:sp>
      <p:pic>
        <p:nvPicPr>
          <p:cNvPr id="245" name="Shape 245"/>
          <p:cNvPicPr preferRelativeResize="0"/>
          <p:nvPr/>
        </p:nvPicPr>
        <p:blipFill>
          <a:blip r:embed="rId3">
            <a:alphaModFix/>
          </a:blip>
          <a:stretch>
            <a:fillRect/>
          </a:stretch>
        </p:blipFill>
        <p:spPr>
          <a:xfrm>
            <a:off x="5375800" y="1591175"/>
            <a:ext cx="3025384" cy="2949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rtl="0">
              <a:spcBef>
                <a:spcPts val="0"/>
              </a:spcBef>
              <a:buNone/>
            </a:pPr>
            <a:r>
              <a:rPr lang="en-GB"/>
              <a:t>Why KNN ?</a:t>
            </a:r>
          </a:p>
        </p:txBody>
      </p:sp>
      <p:sp>
        <p:nvSpPr>
          <p:cNvPr id="251" name="Shape 251"/>
          <p:cNvSpPr/>
          <p:nvPr/>
        </p:nvSpPr>
        <p:spPr>
          <a:xfrm>
            <a:off x="1400790" y="2181675"/>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1</a:t>
            </a:r>
          </a:p>
        </p:txBody>
      </p:sp>
      <p:sp>
        <p:nvSpPr>
          <p:cNvPr id="252" name="Shape 252"/>
          <p:cNvSpPr txBox="1">
            <a:spLocks noGrp="1"/>
          </p:cNvSpPr>
          <p:nvPr>
            <p:ph type="body" idx="1"/>
          </p:nvPr>
        </p:nvSpPr>
        <p:spPr>
          <a:xfrm>
            <a:off x="1847700" y="2073775"/>
            <a:ext cx="2832900" cy="5352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rPr>
              <a:t>Simple and effective</a:t>
            </a:r>
          </a:p>
          <a:p>
            <a:pPr marL="0" lvl="0" indent="0" rtl="0">
              <a:spcBef>
                <a:spcPts val="0"/>
              </a:spcBef>
              <a:buNone/>
            </a:pPr>
            <a:endParaRPr sz="1100"/>
          </a:p>
        </p:txBody>
      </p:sp>
      <p:sp>
        <p:nvSpPr>
          <p:cNvPr id="253" name="Shape 253"/>
          <p:cNvSpPr/>
          <p:nvPr/>
        </p:nvSpPr>
        <p:spPr>
          <a:xfrm>
            <a:off x="1400790" y="2735000"/>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2</a:t>
            </a:r>
          </a:p>
        </p:txBody>
      </p:sp>
      <p:sp>
        <p:nvSpPr>
          <p:cNvPr id="254" name="Shape 254"/>
          <p:cNvSpPr txBox="1">
            <a:spLocks noGrp="1"/>
          </p:cNvSpPr>
          <p:nvPr>
            <p:ph type="body" idx="1"/>
          </p:nvPr>
        </p:nvSpPr>
        <p:spPr>
          <a:xfrm>
            <a:off x="1847700" y="2735000"/>
            <a:ext cx="2832900" cy="328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rPr>
              <a:t>Non-parametric.</a:t>
            </a:r>
          </a:p>
          <a:p>
            <a:pPr marL="0" lvl="0" indent="0" rtl="0">
              <a:spcBef>
                <a:spcPts val="0"/>
              </a:spcBef>
              <a:buNone/>
            </a:pPr>
            <a:endParaRPr sz="1100"/>
          </a:p>
        </p:txBody>
      </p:sp>
      <p:sp>
        <p:nvSpPr>
          <p:cNvPr id="255" name="Shape 255"/>
          <p:cNvSpPr/>
          <p:nvPr/>
        </p:nvSpPr>
        <p:spPr>
          <a:xfrm>
            <a:off x="1400809" y="3288325"/>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3</a:t>
            </a:r>
          </a:p>
        </p:txBody>
      </p:sp>
      <p:sp>
        <p:nvSpPr>
          <p:cNvPr id="256" name="Shape 256"/>
          <p:cNvSpPr txBox="1">
            <a:spLocks noGrp="1"/>
          </p:cNvSpPr>
          <p:nvPr>
            <p:ph type="body" idx="1"/>
          </p:nvPr>
        </p:nvSpPr>
        <p:spPr>
          <a:xfrm>
            <a:off x="5340950" y="2073775"/>
            <a:ext cx="2832900" cy="535200"/>
          </a:xfrm>
          <a:prstGeom prst="rect">
            <a:avLst/>
          </a:prstGeom>
        </p:spPr>
        <p:txBody>
          <a:bodyPr wrap="square" lIns="91425" tIns="91425" rIns="91425" bIns="91425" anchor="t" anchorCtr="0">
            <a:noAutofit/>
          </a:bodyPr>
          <a:lstStyle/>
          <a:p>
            <a:pPr marL="0" lvl="0" indent="0" rtl="0">
              <a:spcBef>
                <a:spcPts val="0"/>
              </a:spcBef>
              <a:buNone/>
            </a:pPr>
            <a:r>
              <a:rPr lang="en-GB" sz="1200">
                <a:solidFill>
                  <a:srgbClr val="333333"/>
                </a:solidFill>
              </a:rPr>
              <a:t>No actual learning or modeling is required prior to classification</a:t>
            </a:r>
            <a:r>
              <a:rPr lang="en-GB" sz="1200">
                <a:solidFill>
                  <a:srgbClr val="333333"/>
                </a:solidFill>
                <a:latin typeface="Arial"/>
                <a:ea typeface="Arial"/>
                <a:cs typeface="Arial"/>
                <a:sym typeface="Arial"/>
              </a:rPr>
              <a:t>. </a:t>
            </a:r>
          </a:p>
        </p:txBody>
      </p:sp>
      <p:sp>
        <p:nvSpPr>
          <p:cNvPr id="257" name="Shape 257"/>
          <p:cNvSpPr/>
          <p:nvPr/>
        </p:nvSpPr>
        <p:spPr>
          <a:xfrm>
            <a:off x="1400809" y="3841650"/>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4</a:t>
            </a:r>
          </a:p>
        </p:txBody>
      </p:sp>
      <p:sp>
        <p:nvSpPr>
          <p:cNvPr id="258" name="Shape 258"/>
          <p:cNvSpPr txBox="1">
            <a:spLocks noGrp="1"/>
          </p:cNvSpPr>
          <p:nvPr>
            <p:ph type="body" idx="1"/>
          </p:nvPr>
        </p:nvSpPr>
        <p:spPr>
          <a:xfrm>
            <a:off x="5340950" y="3189825"/>
            <a:ext cx="2832900" cy="793800"/>
          </a:xfrm>
          <a:prstGeom prst="rect">
            <a:avLst/>
          </a:prstGeom>
        </p:spPr>
        <p:txBody>
          <a:bodyPr wrap="square" lIns="91425" tIns="91425" rIns="91425" bIns="91425" anchor="t" anchorCtr="0">
            <a:noAutofit/>
          </a:bodyPr>
          <a:lstStyle/>
          <a:p>
            <a:pPr marL="0" lvl="0" indent="0" rtl="0">
              <a:spcBef>
                <a:spcPts val="0"/>
              </a:spcBef>
              <a:buNone/>
            </a:pPr>
            <a:r>
              <a:rPr lang="en-GB" sz="1200">
                <a:solidFill>
                  <a:srgbClr val="333333"/>
                </a:solidFill>
                <a:highlight>
                  <a:srgbClr val="FFFFFF"/>
                </a:highlight>
              </a:rPr>
              <a:t>Classifier can be updated online at very little cost as new instances with known classes are presented.</a:t>
            </a:r>
          </a:p>
        </p:txBody>
      </p:sp>
      <p:sp>
        <p:nvSpPr>
          <p:cNvPr id="259" name="Shape 259"/>
          <p:cNvSpPr/>
          <p:nvPr/>
        </p:nvSpPr>
        <p:spPr>
          <a:xfrm>
            <a:off x="4798690" y="2181675"/>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5</a:t>
            </a:r>
          </a:p>
        </p:txBody>
      </p:sp>
      <p:sp>
        <p:nvSpPr>
          <p:cNvPr id="260" name="Shape 260"/>
          <p:cNvSpPr/>
          <p:nvPr/>
        </p:nvSpPr>
        <p:spPr>
          <a:xfrm>
            <a:off x="4798690" y="2735000"/>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6</a:t>
            </a:r>
          </a:p>
        </p:txBody>
      </p:sp>
      <p:sp>
        <p:nvSpPr>
          <p:cNvPr id="261" name="Shape 261"/>
          <p:cNvSpPr/>
          <p:nvPr/>
        </p:nvSpPr>
        <p:spPr>
          <a:xfrm>
            <a:off x="4798690" y="3288325"/>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7</a:t>
            </a:r>
          </a:p>
        </p:txBody>
      </p:sp>
      <p:sp>
        <p:nvSpPr>
          <p:cNvPr id="262" name="Shape 262"/>
          <p:cNvSpPr txBox="1">
            <a:spLocks noGrp="1"/>
          </p:cNvSpPr>
          <p:nvPr>
            <p:ph type="body" idx="1"/>
          </p:nvPr>
        </p:nvSpPr>
        <p:spPr>
          <a:xfrm>
            <a:off x="1847700" y="3185125"/>
            <a:ext cx="2832900" cy="5352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rPr>
              <a:t>Robust in terms of not requiring the categories to be linearly separated.</a:t>
            </a:r>
          </a:p>
          <a:p>
            <a:pPr marL="0" lvl="0" indent="0" rtl="0">
              <a:spcBef>
                <a:spcPts val="0"/>
              </a:spcBef>
              <a:buNone/>
            </a:pPr>
            <a:endParaRPr sz="1200">
              <a:solidFill>
                <a:srgbClr val="333333"/>
              </a:solidFill>
              <a:latin typeface="Arial"/>
              <a:ea typeface="Arial"/>
              <a:cs typeface="Arial"/>
              <a:sym typeface="Arial"/>
            </a:endParaRPr>
          </a:p>
        </p:txBody>
      </p:sp>
      <p:sp>
        <p:nvSpPr>
          <p:cNvPr id="263" name="Shape 263"/>
          <p:cNvSpPr txBox="1">
            <a:spLocks noGrp="1"/>
          </p:cNvSpPr>
          <p:nvPr>
            <p:ph type="body" idx="1"/>
          </p:nvPr>
        </p:nvSpPr>
        <p:spPr>
          <a:xfrm>
            <a:off x="1847700" y="3841650"/>
            <a:ext cx="2832900" cy="8820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rPr>
              <a:t>Performs well when the dataset is large enough.</a:t>
            </a:r>
          </a:p>
          <a:p>
            <a:pPr marL="0" lvl="0" indent="0" rtl="0">
              <a:spcBef>
                <a:spcPts val="0"/>
              </a:spcBef>
              <a:buNone/>
            </a:pPr>
            <a:endParaRPr sz="1200">
              <a:solidFill>
                <a:srgbClr val="333333"/>
              </a:solidFill>
              <a:latin typeface="Arial"/>
              <a:ea typeface="Arial"/>
              <a:cs typeface="Arial"/>
              <a:sym typeface="Arial"/>
            </a:endParaRPr>
          </a:p>
        </p:txBody>
      </p:sp>
      <p:sp>
        <p:nvSpPr>
          <p:cNvPr id="264" name="Shape 264"/>
          <p:cNvSpPr txBox="1">
            <a:spLocks noGrp="1"/>
          </p:cNvSpPr>
          <p:nvPr>
            <p:ph type="body" idx="1"/>
          </p:nvPr>
        </p:nvSpPr>
        <p:spPr>
          <a:xfrm>
            <a:off x="5340950" y="2631800"/>
            <a:ext cx="2832900" cy="5352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rPr>
              <a:t>Very few parameters to tune: distance metric and k</a:t>
            </a:r>
          </a:p>
          <a:p>
            <a:pPr marL="0" lvl="0" indent="0" rtl="0">
              <a:spcBef>
                <a:spcPts val="0"/>
              </a:spcBef>
              <a:spcAft>
                <a:spcPts val="0"/>
              </a:spcAft>
              <a:buNone/>
            </a:pPr>
            <a:endParaRPr sz="1200">
              <a:solidFill>
                <a:srgbClr val="333333"/>
              </a:solidFill>
              <a:latin typeface="Arial"/>
              <a:ea typeface="Arial"/>
              <a:cs typeface="Arial"/>
              <a:sym typeface="Arial"/>
            </a:endParaRPr>
          </a:p>
          <a:p>
            <a:pPr marL="0" lvl="0" indent="0" algn="ctr" rtl="0">
              <a:lnSpc>
                <a:spcPct val="100000"/>
              </a:lnSpc>
              <a:spcBef>
                <a:spcPts val="0"/>
              </a:spcBef>
              <a:spcAft>
                <a:spcPts val="0"/>
              </a:spcAft>
              <a:buNone/>
            </a:pPr>
            <a:r>
              <a:rPr lang="en-GB" sz="800" b="1">
                <a:solidFill>
                  <a:srgbClr val="FFFFFF"/>
                </a:solidFill>
                <a:latin typeface="Arial"/>
                <a:ea typeface="Arial"/>
                <a:cs typeface="Arial"/>
                <a:sym typeface="Arial"/>
              </a:rPr>
              <a:t>7</a:t>
            </a:r>
          </a:p>
          <a:p>
            <a:pPr marL="0" lvl="0" indent="0" rtl="0">
              <a:spcBef>
                <a:spcPts val="0"/>
              </a:spcBef>
              <a:buNone/>
            </a:pPr>
            <a:endParaRPr sz="1100"/>
          </a:p>
        </p:txBody>
      </p:sp>
      <p:sp>
        <p:nvSpPr>
          <p:cNvPr id="265" name="Shape 265"/>
          <p:cNvSpPr/>
          <p:nvPr/>
        </p:nvSpPr>
        <p:spPr>
          <a:xfrm>
            <a:off x="4846365" y="3944950"/>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8</a:t>
            </a:r>
          </a:p>
        </p:txBody>
      </p:sp>
      <p:sp>
        <p:nvSpPr>
          <p:cNvPr id="266" name="Shape 266"/>
          <p:cNvSpPr txBox="1">
            <a:spLocks noGrp="1"/>
          </p:cNvSpPr>
          <p:nvPr>
            <p:ph type="body" idx="1"/>
          </p:nvPr>
        </p:nvSpPr>
        <p:spPr>
          <a:xfrm>
            <a:off x="5340950" y="3944950"/>
            <a:ext cx="2832900" cy="958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rPr>
              <a:t>The training phase for kNN consists of simply storing all known instances and their class labels</a:t>
            </a:r>
          </a:p>
          <a:p>
            <a:pPr marL="0" lvl="0" indent="0" rtl="0">
              <a:spcBef>
                <a:spcPts val="0"/>
              </a:spcBef>
              <a:spcAft>
                <a:spcPts val="0"/>
              </a:spcAft>
              <a:buNone/>
            </a:pPr>
            <a:endParaRPr sz="1200">
              <a:solidFill>
                <a:srgbClr val="333333"/>
              </a:solidFill>
            </a:endParaRPr>
          </a:p>
          <a:p>
            <a:pPr marL="0" lvl="0" indent="0" algn="ctr" rtl="0">
              <a:lnSpc>
                <a:spcPct val="100000"/>
              </a:lnSpc>
              <a:spcBef>
                <a:spcPts val="0"/>
              </a:spcBef>
              <a:spcAft>
                <a:spcPts val="0"/>
              </a:spcAft>
              <a:buNone/>
            </a:pPr>
            <a:r>
              <a:rPr lang="en-GB" sz="800" b="1">
                <a:solidFill>
                  <a:srgbClr val="FFFFFF"/>
                </a:solidFill>
                <a:latin typeface="Arial"/>
                <a:ea typeface="Arial"/>
                <a:cs typeface="Arial"/>
                <a:sym typeface="Arial"/>
              </a:rPr>
              <a:t>7</a:t>
            </a:r>
          </a:p>
          <a:p>
            <a:pPr marL="0" lvl="0" indent="0" rtl="0">
              <a:spcBef>
                <a:spcPts val="0"/>
              </a:spcBef>
              <a:buNone/>
            </a:pP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Shape 271"/>
          <p:cNvPicPr preferRelativeResize="0"/>
          <p:nvPr/>
        </p:nvPicPr>
        <p:blipFill>
          <a:blip r:embed="rId3">
            <a:alphaModFix/>
          </a:blip>
          <a:stretch>
            <a:fillRect/>
          </a:stretch>
        </p:blipFill>
        <p:spPr>
          <a:xfrm>
            <a:off x="2093425" y="866625"/>
            <a:ext cx="4663575" cy="395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730000" y="1318650"/>
            <a:ext cx="5430900" cy="570300"/>
          </a:xfrm>
          <a:prstGeom prst="rect">
            <a:avLst/>
          </a:prstGeom>
        </p:spPr>
        <p:txBody>
          <a:bodyPr wrap="square" lIns="91425" tIns="91425" rIns="91425" bIns="91425" anchor="t" anchorCtr="0">
            <a:noAutofit/>
          </a:bodyPr>
          <a:lstStyle/>
          <a:p>
            <a:pPr marL="0" lvl="0" indent="0" rtl="0">
              <a:spcBef>
                <a:spcPts val="0"/>
              </a:spcBef>
              <a:buNone/>
            </a:pPr>
            <a:r>
              <a:rPr lang="en-GB"/>
              <a:t>KNN Implementation</a:t>
            </a:r>
          </a:p>
        </p:txBody>
      </p:sp>
      <p:sp>
        <p:nvSpPr>
          <p:cNvPr id="277" name="Shape 277"/>
          <p:cNvSpPr txBox="1">
            <a:spLocks noGrp="1"/>
          </p:cNvSpPr>
          <p:nvPr>
            <p:ph type="body" idx="1"/>
          </p:nvPr>
        </p:nvSpPr>
        <p:spPr>
          <a:xfrm>
            <a:off x="721225" y="1965150"/>
            <a:ext cx="8144100" cy="390300"/>
          </a:xfrm>
          <a:prstGeom prst="rect">
            <a:avLst/>
          </a:prstGeom>
        </p:spPr>
        <p:txBody>
          <a:bodyPr wrap="square" lIns="91425" tIns="91425" rIns="91425" bIns="91425" anchor="t" anchorCtr="0">
            <a:noAutofit/>
          </a:bodyPr>
          <a:lstStyle/>
          <a:p>
            <a:pPr marL="0" lvl="0" indent="0" rtl="0">
              <a:spcBef>
                <a:spcPts val="0"/>
              </a:spcBef>
              <a:buNone/>
            </a:pPr>
            <a:r>
              <a:rPr lang="en-GB" sz="1200" b="1">
                <a:solidFill>
                  <a:srgbClr val="333333"/>
                </a:solidFill>
                <a:highlight>
                  <a:srgbClr val="FFFFFF"/>
                </a:highlight>
                <a:latin typeface="Arial"/>
                <a:ea typeface="Arial"/>
                <a:cs typeface="Arial"/>
                <a:sym typeface="Arial"/>
              </a:rPr>
              <a:t>Principle</a:t>
            </a:r>
            <a:r>
              <a:rPr lang="en-GB" sz="1200">
                <a:solidFill>
                  <a:srgbClr val="333333"/>
                </a:solidFill>
                <a:highlight>
                  <a:srgbClr val="FFFFFF"/>
                </a:highlight>
                <a:latin typeface="Arial"/>
                <a:ea typeface="Arial"/>
                <a:cs typeface="Arial"/>
                <a:sym typeface="Arial"/>
              </a:rPr>
              <a:t>: Points that are close in the space belong to the same class.</a:t>
            </a:r>
          </a:p>
        </p:txBody>
      </p:sp>
      <p:sp>
        <p:nvSpPr>
          <p:cNvPr id="278" name="Shape 278"/>
          <p:cNvSpPr txBox="1"/>
          <p:nvPr/>
        </p:nvSpPr>
        <p:spPr>
          <a:xfrm>
            <a:off x="662225" y="2364450"/>
            <a:ext cx="7684500" cy="16311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GB" sz="1000" b="1">
                <a:solidFill>
                  <a:schemeClr val="dk1"/>
                </a:solidFill>
                <a:latin typeface="Lato"/>
                <a:ea typeface="Lato"/>
                <a:cs typeface="Lato"/>
                <a:sym typeface="Lato"/>
              </a:rPr>
              <a:t>01   | </a:t>
            </a:r>
            <a:r>
              <a:rPr lang="en-GB" sz="1200" i="1">
                <a:solidFill>
                  <a:srgbClr val="333333"/>
                </a:solidFill>
              </a:rPr>
              <a:t>Calculate similarity between test data and each neighbor -  Euclidean distance.</a:t>
            </a:r>
          </a:p>
          <a:p>
            <a:pPr marL="0" lvl="0" indent="0" rtl="0">
              <a:lnSpc>
                <a:spcPct val="115000"/>
              </a:lnSpc>
              <a:spcBef>
                <a:spcPts val="0"/>
              </a:spcBef>
              <a:spcAft>
                <a:spcPts val="1600"/>
              </a:spcAft>
              <a:buNone/>
            </a:pPr>
            <a:r>
              <a:rPr lang="en-GB" sz="1000" b="1">
                <a:solidFill>
                  <a:schemeClr val="dk1"/>
                </a:solidFill>
                <a:latin typeface="Lato"/>
                <a:ea typeface="Lato"/>
                <a:cs typeface="Lato"/>
                <a:sym typeface="Lato"/>
              </a:rPr>
              <a:t>02  | </a:t>
            </a:r>
            <a:r>
              <a:rPr lang="en-GB" sz="1200" i="1">
                <a:solidFill>
                  <a:srgbClr val="333333"/>
                </a:solidFill>
              </a:rPr>
              <a:t>Select k nearest neighbors of a test data among training samples - k=5.</a:t>
            </a:r>
          </a:p>
          <a:p>
            <a:pPr marL="0" lvl="0" indent="0" rtl="0">
              <a:lnSpc>
                <a:spcPct val="115000"/>
              </a:lnSpc>
              <a:spcBef>
                <a:spcPts val="0"/>
              </a:spcBef>
              <a:spcAft>
                <a:spcPts val="1600"/>
              </a:spcAft>
              <a:buNone/>
            </a:pPr>
            <a:r>
              <a:rPr lang="en-GB" sz="1000" b="1">
                <a:solidFill>
                  <a:schemeClr val="dk1"/>
                </a:solidFill>
                <a:latin typeface="Lato"/>
                <a:ea typeface="Lato"/>
                <a:cs typeface="Lato"/>
                <a:sym typeface="Lato"/>
              </a:rPr>
              <a:t>03  | </a:t>
            </a:r>
            <a:r>
              <a:rPr lang="en-GB" sz="1200" i="1">
                <a:solidFill>
                  <a:srgbClr val="333333"/>
                </a:solidFill>
              </a:rPr>
              <a:t>Assign test data to the class which contains most of the neighbors - weight = uniform</a:t>
            </a:r>
          </a:p>
          <a:p>
            <a:pPr marL="0" lvl="0" indent="0" rtl="0">
              <a:lnSpc>
                <a:spcPct val="115000"/>
              </a:lnSpc>
              <a:spcBef>
                <a:spcPts val="0"/>
              </a:spcBef>
              <a:spcAft>
                <a:spcPts val="1600"/>
              </a:spcAft>
              <a:buNone/>
            </a:pPr>
            <a:endParaRPr sz="1000" b="1">
              <a:solidFill>
                <a:schemeClr val="dk1"/>
              </a:solidFill>
              <a:latin typeface="Lato"/>
              <a:ea typeface="Lato"/>
              <a:cs typeface="Lato"/>
              <a:sym typeface="Lato"/>
            </a:endParaRPr>
          </a:p>
          <a:p>
            <a:pPr marL="0" lvl="0" indent="0" rtl="0">
              <a:lnSpc>
                <a:spcPct val="115000"/>
              </a:lnSpc>
              <a:spcBef>
                <a:spcPts val="0"/>
              </a:spcBef>
              <a:spcAft>
                <a:spcPts val="1600"/>
              </a:spcAft>
              <a:buNone/>
            </a:pPr>
            <a:endParaRPr sz="1200" i="1">
              <a:solidFill>
                <a:srgbClr val="333333"/>
              </a:solidFill>
            </a:endParaRPr>
          </a:p>
          <a:p>
            <a:pPr marL="0" lvl="0" indent="0" rtl="0">
              <a:lnSpc>
                <a:spcPct val="115000"/>
              </a:lnSpc>
              <a:spcBef>
                <a:spcPts val="0"/>
              </a:spcBef>
              <a:spcAft>
                <a:spcPts val="1600"/>
              </a:spcAft>
              <a:buNone/>
            </a:pPr>
            <a:endParaRPr sz="1000" b="1">
              <a:solidFill>
                <a:schemeClr val="dk1"/>
              </a:solidFill>
              <a:latin typeface="Lato"/>
              <a:ea typeface="Lato"/>
              <a:cs typeface="Lato"/>
              <a:sym typeface="Lato"/>
            </a:endParaRPr>
          </a:p>
        </p:txBody>
      </p:sp>
      <p:sp>
        <p:nvSpPr>
          <p:cNvPr id="279" name="Shape 279"/>
          <p:cNvSpPr txBox="1"/>
          <p:nvPr/>
        </p:nvSpPr>
        <p:spPr>
          <a:xfrm>
            <a:off x="951025" y="4418625"/>
            <a:ext cx="7684500" cy="9888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endParaRPr sz="10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729450" y="1322450"/>
            <a:ext cx="7010100" cy="350700"/>
          </a:xfrm>
          <a:prstGeom prst="rect">
            <a:avLst/>
          </a:prstGeom>
        </p:spPr>
        <p:txBody>
          <a:bodyPr wrap="square" lIns="91425" tIns="91425" rIns="91425" bIns="91425" anchor="t" anchorCtr="0">
            <a:noAutofit/>
          </a:bodyPr>
          <a:lstStyle/>
          <a:p>
            <a:pPr marL="0" lvl="0" indent="0" rtl="0">
              <a:spcBef>
                <a:spcPts val="0"/>
              </a:spcBef>
              <a:buNone/>
            </a:pPr>
            <a:r>
              <a:rPr lang="en-GB" sz="1800"/>
              <a:t>Random Forest</a:t>
            </a:r>
          </a:p>
        </p:txBody>
      </p:sp>
      <p:sp>
        <p:nvSpPr>
          <p:cNvPr id="285" name="Shape 285"/>
          <p:cNvSpPr txBox="1">
            <a:spLocks noGrp="1"/>
          </p:cNvSpPr>
          <p:nvPr>
            <p:ph type="body" idx="4294967295"/>
          </p:nvPr>
        </p:nvSpPr>
        <p:spPr>
          <a:xfrm>
            <a:off x="729450" y="1749350"/>
            <a:ext cx="7010100" cy="3042900"/>
          </a:xfrm>
          <a:prstGeom prst="rect">
            <a:avLst/>
          </a:prstGeom>
        </p:spPr>
        <p:txBody>
          <a:bodyPr wrap="square" lIns="91425" tIns="91425" rIns="91425" bIns="91425" anchor="t" anchorCtr="0">
            <a:noAutofit/>
          </a:bodyPr>
          <a:lstStyle/>
          <a:p>
            <a:pPr marL="0" lvl="0" indent="0" algn="just" rtl="0">
              <a:spcBef>
                <a:spcPts val="0"/>
              </a:spcBef>
              <a:buNone/>
            </a:pPr>
            <a:r>
              <a:rPr lang="en-GB" sz="1800">
                <a:solidFill>
                  <a:srgbClr val="FFFFFF"/>
                </a:solidFill>
              </a:rPr>
              <a:t>Decision trees involve the greedy selection of the best split point from the dataset at each step.</a:t>
            </a:r>
          </a:p>
          <a:p>
            <a:pPr marL="0" lvl="0" indent="0" algn="just" rtl="0">
              <a:spcBef>
                <a:spcPts val="0"/>
              </a:spcBef>
              <a:buNone/>
            </a:pPr>
            <a:r>
              <a:rPr lang="en-GB" sz="1800">
                <a:solidFill>
                  <a:srgbClr val="FFFFFF"/>
                </a:solidFill>
              </a:rPr>
              <a:t>Susceptible to high variance if they are not pruned. </a:t>
            </a:r>
          </a:p>
          <a:p>
            <a:pPr marL="0" lvl="0" indent="0" algn="just" rtl="0">
              <a:spcBef>
                <a:spcPts val="0"/>
              </a:spcBef>
              <a:buNone/>
            </a:pPr>
            <a:r>
              <a:rPr lang="en-GB" sz="1800">
                <a:solidFill>
                  <a:srgbClr val="FFFFFF"/>
                </a:solidFill>
              </a:rPr>
              <a:t>Can be reduced by creating multiple trees with different samples of the training dataset (different views of the problem) and combining predictions known as bagging.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729450" y="1322450"/>
            <a:ext cx="7010100" cy="350700"/>
          </a:xfrm>
          <a:prstGeom prst="rect">
            <a:avLst/>
          </a:prstGeom>
        </p:spPr>
        <p:txBody>
          <a:bodyPr wrap="square" lIns="91425" tIns="91425" rIns="91425" bIns="91425" anchor="t" anchorCtr="0">
            <a:noAutofit/>
          </a:bodyPr>
          <a:lstStyle/>
          <a:p>
            <a:pPr marL="0" lvl="0" indent="0">
              <a:spcBef>
                <a:spcPts val="0"/>
              </a:spcBef>
              <a:buNone/>
            </a:pPr>
            <a:r>
              <a:rPr lang="en-GB" sz="1800"/>
              <a:t>Random Forest</a:t>
            </a:r>
          </a:p>
          <a:p>
            <a:pPr marL="0" lvl="0" indent="0" rtl="0">
              <a:spcBef>
                <a:spcPts val="0"/>
              </a:spcBef>
              <a:buNone/>
            </a:pPr>
            <a:endParaRPr sz="1200"/>
          </a:p>
        </p:txBody>
      </p:sp>
      <p:sp>
        <p:nvSpPr>
          <p:cNvPr id="291" name="Shape 291"/>
          <p:cNvSpPr txBox="1">
            <a:spLocks noGrp="1"/>
          </p:cNvSpPr>
          <p:nvPr>
            <p:ph type="body" idx="4294967295"/>
          </p:nvPr>
        </p:nvSpPr>
        <p:spPr>
          <a:xfrm>
            <a:off x="729450" y="1749350"/>
            <a:ext cx="7010100" cy="2652600"/>
          </a:xfrm>
          <a:prstGeom prst="rect">
            <a:avLst/>
          </a:prstGeom>
        </p:spPr>
        <p:txBody>
          <a:bodyPr wrap="square" lIns="91425" tIns="91425" rIns="91425" bIns="91425" anchor="t" anchorCtr="0">
            <a:noAutofit/>
          </a:bodyPr>
          <a:lstStyle/>
          <a:p>
            <a:pPr marL="0" lvl="0" indent="0" algn="just" rtl="0">
              <a:spcBef>
                <a:spcPts val="0"/>
              </a:spcBef>
              <a:buNone/>
            </a:pPr>
            <a:r>
              <a:rPr lang="en-GB" sz="1800">
                <a:solidFill>
                  <a:srgbClr val="FFFFFF"/>
                </a:solidFill>
              </a:rPr>
              <a:t>Drawback: Very similar split points are chosen in each tree leading to high correlation. Makes their predictions similar. Mitigates variance.</a:t>
            </a:r>
          </a:p>
          <a:p>
            <a:pPr marL="0" lvl="0" indent="0" algn="just" rtl="0">
              <a:spcBef>
                <a:spcPts val="0"/>
              </a:spcBef>
              <a:buNone/>
            </a:pPr>
            <a:r>
              <a:rPr lang="en-GB" sz="1800">
                <a:solidFill>
                  <a:srgbClr val="FFFFFF"/>
                </a:solidFill>
              </a:rPr>
              <a:t>Solution: Force the decision trees to be different by limiting the features (rows) that the greedy algorithm can evaluate at each split point when creating the tree. </a:t>
            </a:r>
          </a:p>
          <a:p>
            <a:pPr marL="0" lvl="0" indent="0" algn="just" rtl="0">
              <a:spcBef>
                <a:spcPts val="0"/>
              </a:spcBef>
              <a:buNone/>
            </a:pPr>
            <a:r>
              <a:rPr lang="en-GB" sz="1800">
                <a:solidFill>
                  <a:srgbClr val="FFFFFF"/>
                </a:solidFill>
              </a:rPr>
              <a:t>This is called the Random Forest algorithm.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730000" y="1318650"/>
            <a:ext cx="5430900" cy="570300"/>
          </a:xfrm>
          <a:prstGeom prst="rect">
            <a:avLst/>
          </a:prstGeom>
        </p:spPr>
        <p:txBody>
          <a:bodyPr wrap="square" lIns="91425" tIns="91425" rIns="91425" bIns="91425" anchor="t" anchorCtr="0">
            <a:noAutofit/>
          </a:bodyPr>
          <a:lstStyle/>
          <a:p>
            <a:pPr marL="0" lvl="0" indent="0" rtl="0">
              <a:spcBef>
                <a:spcPts val="0"/>
              </a:spcBef>
              <a:buNone/>
            </a:pPr>
            <a:r>
              <a:rPr lang="en-GB"/>
              <a:t>Random Forest Classifier </a:t>
            </a:r>
          </a:p>
        </p:txBody>
      </p:sp>
      <p:sp>
        <p:nvSpPr>
          <p:cNvPr id="297" name="Shape 297"/>
          <p:cNvSpPr txBox="1">
            <a:spLocks noGrp="1"/>
          </p:cNvSpPr>
          <p:nvPr>
            <p:ph type="body" idx="1"/>
          </p:nvPr>
        </p:nvSpPr>
        <p:spPr>
          <a:xfrm>
            <a:off x="721225" y="1965150"/>
            <a:ext cx="4018200" cy="1395000"/>
          </a:xfrm>
          <a:prstGeom prst="rect">
            <a:avLst/>
          </a:prstGeom>
        </p:spPr>
        <p:txBody>
          <a:bodyPr wrap="square" lIns="91425" tIns="91425" rIns="91425" bIns="91425" anchor="t" anchorCtr="0">
            <a:noAutofit/>
          </a:bodyPr>
          <a:lstStyle/>
          <a:p>
            <a:pPr marL="0" lvl="0" indent="0">
              <a:spcBef>
                <a:spcPts val="0"/>
              </a:spcBef>
              <a:buNone/>
            </a:pPr>
            <a:r>
              <a:rPr lang="en-GB" sz="1200">
                <a:solidFill>
                  <a:srgbClr val="555555"/>
                </a:solidFill>
                <a:highlight>
                  <a:srgbClr val="FFFFFF"/>
                </a:highlight>
                <a:latin typeface="Arial"/>
                <a:ea typeface="Arial"/>
                <a:cs typeface="Arial"/>
                <a:sym typeface="Arial"/>
              </a:rPr>
              <a:t>Like bagging, multiple samples of the training dataset are taken and a different tree trained on each. </a:t>
            </a:r>
          </a:p>
          <a:p>
            <a:pPr marL="0" lvl="0" indent="0" rtl="0">
              <a:spcBef>
                <a:spcPts val="0"/>
              </a:spcBef>
              <a:buNone/>
            </a:pPr>
            <a:r>
              <a:rPr lang="en-GB" sz="1200">
                <a:solidFill>
                  <a:srgbClr val="555555"/>
                </a:solidFill>
                <a:highlight>
                  <a:srgbClr val="FFFFFF"/>
                </a:highlight>
                <a:latin typeface="Arial"/>
                <a:ea typeface="Arial"/>
                <a:cs typeface="Arial"/>
                <a:sym typeface="Arial"/>
              </a:rPr>
              <a:t>Difference is that at each point a split is made in the data and added to the tree, only a fixed subset of attributes can be considered.</a:t>
            </a:r>
            <a:r>
              <a:rPr lang="en-GB" sz="1200">
                <a:solidFill>
                  <a:srgbClr val="333333"/>
                </a:solidFill>
                <a:highlight>
                  <a:srgbClr val="FFFFFF"/>
                </a:highlight>
                <a:latin typeface="Arial"/>
                <a:ea typeface="Arial"/>
                <a:cs typeface="Arial"/>
                <a:sym typeface="Arial"/>
              </a:rPr>
              <a:t> </a:t>
            </a:r>
          </a:p>
        </p:txBody>
      </p:sp>
      <p:sp>
        <p:nvSpPr>
          <p:cNvPr id="298" name="Shape 298"/>
          <p:cNvSpPr txBox="1"/>
          <p:nvPr/>
        </p:nvSpPr>
        <p:spPr>
          <a:xfrm>
            <a:off x="721225" y="3426300"/>
            <a:ext cx="4018200" cy="12939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GB" sz="1200">
                <a:solidFill>
                  <a:srgbClr val="333333"/>
                </a:solidFill>
                <a:highlight>
                  <a:srgbClr val="FFFFFF"/>
                </a:highlight>
              </a:rPr>
              <a:t>The result of this one small change are trees that are more different from each other (uncorrelated) resulting predictions that are more diverse and a combined prediction that often has better performance that single tree or bagging alone.</a:t>
            </a:r>
          </a:p>
          <a:p>
            <a:pPr marL="0" lvl="0" indent="0" rtl="0">
              <a:lnSpc>
                <a:spcPct val="115000"/>
              </a:lnSpc>
              <a:spcBef>
                <a:spcPts val="0"/>
              </a:spcBef>
              <a:spcAft>
                <a:spcPts val="1600"/>
              </a:spcAft>
              <a:buNone/>
            </a:pPr>
            <a:endParaRPr sz="1000">
              <a:latin typeface="Lato"/>
              <a:ea typeface="Lato"/>
              <a:cs typeface="Lato"/>
              <a:sym typeface="Lato"/>
            </a:endParaRPr>
          </a:p>
        </p:txBody>
      </p:sp>
      <p:pic>
        <p:nvPicPr>
          <p:cNvPr id="299" name="Shape 299"/>
          <p:cNvPicPr preferRelativeResize="0"/>
          <p:nvPr/>
        </p:nvPicPr>
        <p:blipFill rotWithShape="1">
          <a:blip r:embed="rId3">
            <a:alphaModFix/>
          </a:blip>
          <a:srcRect l="15547" t="2133"/>
          <a:stretch/>
        </p:blipFill>
        <p:spPr>
          <a:xfrm>
            <a:off x="4752725" y="1888950"/>
            <a:ext cx="4224002" cy="2985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GB"/>
              <a:t>Why Random Forest ?</a:t>
            </a:r>
          </a:p>
        </p:txBody>
      </p:sp>
      <p:sp>
        <p:nvSpPr>
          <p:cNvPr id="305" name="Shape 305"/>
          <p:cNvSpPr/>
          <p:nvPr/>
        </p:nvSpPr>
        <p:spPr>
          <a:xfrm>
            <a:off x="1400790" y="2181675"/>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1</a:t>
            </a:r>
          </a:p>
        </p:txBody>
      </p:sp>
      <p:sp>
        <p:nvSpPr>
          <p:cNvPr id="306" name="Shape 306"/>
          <p:cNvSpPr txBox="1">
            <a:spLocks noGrp="1"/>
          </p:cNvSpPr>
          <p:nvPr>
            <p:ph type="body" idx="1"/>
          </p:nvPr>
        </p:nvSpPr>
        <p:spPr>
          <a:xfrm>
            <a:off x="1847700" y="2181675"/>
            <a:ext cx="2832900" cy="5352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latin typeface="Arial"/>
                <a:ea typeface="Arial"/>
                <a:cs typeface="Arial"/>
                <a:sym typeface="Arial"/>
              </a:rPr>
              <a:t>Unexcelled in accuracy</a:t>
            </a:r>
          </a:p>
          <a:p>
            <a:pPr marL="0" lvl="0" indent="0" rtl="0">
              <a:spcBef>
                <a:spcPts val="0"/>
              </a:spcBef>
              <a:buNone/>
            </a:pPr>
            <a:endParaRPr sz="1100"/>
          </a:p>
        </p:txBody>
      </p:sp>
      <p:sp>
        <p:nvSpPr>
          <p:cNvPr id="307" name="Shape 307"/>
          <p:cNvSpPr/>
          <p:nvPr/>
        </p:nvSpPr>
        <p:spPr>
          <a:xfrm>
            <a:off x="1400790" y="2735000"/>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2</a:t>
            </a:r>
          </a:p>
        </p:txBody>
      </p:sp>
      <p:sp>
        <p:nvSpPr>
          <p:cNvPr id="308" name="Shape 308"/>
          <p:cNvSpPr txBox="1">
            <a:spLocks noGrp="1"/>
          </p:cNvSpPr>
          <p:nvPr>
            <p:ph type="body" idx="1"/>
          </p:nvPr>
        </p:nvSpPr>
        <p:spPr>
          <a:xfrm>
            <a:off x="1847700" y="2735000"/>
            <a:ext cx="2832900" cy="328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latin typeface="Arial"/>
                <a:ea typeface="Arial"/>
                <a:cs typeface="Arial"/>
                <a:sym typeface="Arial"/>
              </a:rPr>
              <a:t>Runs efficiently on large data bases.</a:t>
            </a:r>
          </a:p>
          <a:p>
            <a:pPr marL="0" lvl="0" indent="0" rtl="0">
              <a:spcBef>
                <a:spcPts val="0"/>
              </a:spcBef>
              <a:buNone/>
            </a:pPr>
            <a:endParaRPr sz="1100"/>
          </a:p>
        </p:txBody>
      </p:sp>
      <p:sp>
        <p:nvSpPr>
          <p:cNvPr id="309" name="Shape 309"/>
          <p:cNvSpPr/>
          <p:nvPr/>
        </p:nvSpPr>
        <p:spPr>
          <a:xfrm>
            <a:off x="1400809" y="3288325"/>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3</a:t>
            </a:r>
          </a:p>
        </p:txBody>
      </p:sp>
      <p:sp>
        <p:nvSpPr>
          <p:cNvPr id="310" name="Shape 310"/>
          <p:cNvSpPr txBox="1">
            <a:spLocks noGrp="1"/>
          </p:cNvSpPr>
          <p:nvPr>
            <p:ph type="body" idx="1"/>
          </p:nvPr>
        </p:nvSpPr>
        <p:spPr>
          <a:xfrm>
            <a:off x="5340950" y="2181675"/>
            <a:ext cx="2832900" cy="5352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latin typeface="Arial"/>
                <a:ea typeface="Arial"/>
                <a:cs typeface="Arial"/>
                <a:sym typeface="Arial"/>
              </a:rPr>
              <a:t>Can be saved for future use</a:t>
            </a:r>
          </a:p>
          <a:p>
            <a:pPr marL="0" lvl="0" indent="0" rtl="0">
              <a:spcBef>
                <a:spcPts val="0"/>
              </a:spcBef>
              <a:buNone/>
            </a:pPr>
            <a:endParaRPr sz="1100"/>
          </a:p>
        </p:txBody>
      </p:sp>
      <p:sp>
        <p:nvSpPr>
          <p:cNvPr id="311" name="Shape 311"/>
          <p:cNvSpPr/>
          <p:nvPr/>
        </p:nvSpPr>
        <p:spPr>
          <a:xfrm>
            <a:off x="1400809" y="3841650"/>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4</a:t>
            </a:r>
          </a:p>
        </p:txBody>
      </p:sp>
      <p:sp>
        <p:nvSpPr>
          <p:cNvPr id="312" name="Shape 312"/>
          <p:cNvSpPr txBox="1">
            <a:spLocks noGrp="1"/>
          </p:cNvSpPr>
          <p:nvPr>
            <p:ph type="body" idx="1"/>
          </p:nvPr>
        </p:nvSpPr>
        <p:spPr>
          <a:xfrm>
            <a:off x="5340950" y="3262500"/>
            <a:ext cx="2832900" cy="535200"/>
          </a:xfrm>
          <a:prstGeom prst="rect">
            <a:avLst/>
          </a:prstGeom>
        </p:spPr>
        <p:txBody>
          <a:bodyPr wrap="square" lIns="91425" tIns="91425" rIns="91425" bIns="91425" anchor="t" anchorCtr="0">
            <a:noAutofit/>
          </a:bodyPr>
          <a:lstStyle/>
          <a:p>
            <a:pPr marL="0" lvl="0" indent="0" rtl="0">
              <a:spcBef>
                <a:spcPts val="0"/>
              </a:spcBef>
              <a:buNone/>
            </a:pPr>
            <a:r>
              <a:rPr lang="en-GB" sz="1200">
                <a:solidFill>
                  <a:srgbClr val="333333"/>
                </a:solidFill>
                <a:highlight>
                  <a:srgbClr val="FFFFFF"/>
                </a:highlight>
                <a:latin typeface="Arial"/>
                <a:ea typeface="Arial"/>
                <a:cs typeface="Arial"/>
                <a:sym typeface="Arial"/>
              </a:rPr>
              <a:t>Random forests does not overfit. You can run as many trees as you want.</a:t>
            </a:r>
          </a:p>
        </p:txBody>
      </p:sp>
      <p:sp>
        <p:nvSpPr>
          <p:cNvPr id="313" name="Shape 313"/>
          <p:cNvSpPr/>
          <p:nvPr/>
        </p:nvSpPr>
        <p:spPr>
          <a:xfrm>
            <a:off x="4798690" y="2181675"/>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5</a:t>
            </a:r>
          </a:p>
        </p:txBody>
      </p:sp>
      <p:sp>
        <p:nvSpPr>
          <p:cNvPr id="314" name="Shape 314"/>
          <p:cNvSpPr/>
          <p:nvPr/>
        </p:nvSpPr>
        <p:spPr>
          <a:xfrm>
            <a:off x="4798690" y="2735000"/>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6</a:t>
            </a:r>
          </a:p>
        </p:txBody>
      </p:sp>
      <p:sp>
        <p:nvSpPr>
          <p:cNvPr id="315" name="Shape 315"/>
          <p:cNvSpPr/>
          <p:nvPr/>
        </p:nvSpPr>
        <p:spPr>
          <a:xfrm>
            <a:off x="4798690" y="3288325"/>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7</a:t>
            </a:r>
          </a:p>
        </p:txBody>
      </p:sp>
      <p:sp>
        <p:nvSpPr>
          <p:cNvPr id="316" name="Shape 316"/>
          <p:cNvSpPr txBox="1">
            <a:spLocks noGrp="1"/>
          </p:cNvSpPr>
          <p:nvPr>
            <p:ph type="body" idx="1"/>
          </p:nvPr>
        </p:nvSpPr>
        <p:spPr>
          <a:xfrm>
            <a:off x="1847700" y="3262500"/>
            <a:ext cx="2832900" cy="328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latin typeface="Arial"/>
                <a:ea typeface="Arial"/>
                <a:cs typeface="Arial"/>
                <a:sym typeface="Arial"/>
              </a:rPr>
              <a:t>Estimates what variables are important</a:t>
            </a:r>
          </a:p>
          <a:p>
            <a:pPr marL="0" lvl="0" indent="0" rtl="0">
              <a:spcBef>
                <a:spcPts val="0"/>
              </a:spcBef>
              <a:buNone/>
            </a:pPr>
            <a:endParaRPr sz="1200">
              <a:solidFill>
                <a:srgbClr val="333333"/>
              </a:solidFill>
              <a:latin typeface="Arial"/>
              <a:ea typeface="Arial"/>
              <a:cs typeface="Arial"/>
              <a:sym typeface="Arial"/>
            </a:endParaRPr>
          </a:p>
        </p:txBody>
      </p:sp>
      <p:sp>
        <p:nvSpPr>
          <p:cNvPr id="317" name="Shape 317"/>
          <p:cNvSpPr txBox="1">
            <a:spLocks noGrp="1"/>
          </p:cNvSpPr>
          <p:nvPr>
            <p:ph type="body" idx="1"/>
          </p:nvPr>
        </p:nvSpPr>
        <p:spPr>
          <a:xfrm>
            <a:off x="1871538" y="3790000"/>
            <a:ext cx="2832900" cy="8820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latin typeface="Arial"/>
                <a:ea typeface="Arial"/>
                <a:cs typeface="Arial"/>
                <a:sym typeface="Arial"/>
              </a:rPr>
              <a:t>Has an effective method for estimating missing data and maintains accuracy when a large proportion of the data missing.</a:t>
            </a:r>
          </a:p>
          <a:p>
            <a:pPr marL="0" lvl="0" indent="0" rtl="0">
              <a:spcBef>
                <a:spcPts val="0"/>
              </a:spcBef>
              <a:buNone/>
            </a:pPr>
            <a:endParaRPr sz="1200">
              <a:solidFill>
                <a:srgbClr val="333333"/>
              </a:solidFill>
              <a:latin typeface="Arial"/>
              <a:ea typeface="Arial"/>
              <a:cs typeface="Arial"/>
              <a:sym typeface="Arial"/>
            </a:endParaRPr>
          </a:p>
        </p:txBody>
      </p:sp>
      <p:sp>
        <p:nvSpPr>
          <p:cNvPr id="318" name="Shape 318"/>
          <p:cNvSpPr txBox="1">
            <a:spLocks noGrp="1"/>
          </p:cNvSpPr>
          <p:nvPr>
            <p:ph type="body" idx="1"/>
          </p:nvPr>
        </p:nvSpPr>
        <p:spPr>
          <a:xfrm>
            <a:off x="5340950" y="2735000"/>
            <a:ext cx="2832900" cy="5352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latin typeface="Arial"/>
                <a:ea typeface="Arial"/>
                <a:cs typeface="Arial"/>
                <a:sym typeface="Arial"/>
              </a:rPr>
              <a:t>Fast</a:t>
            </a:r>
          </a:p>
          <a:p>
            <a:pPr marL="0" lvl="0" indent="0" rtl="0">
              <a:spcBef>
                <a:spcPts val="0"/>
              </a:spcBef>
              <a:spcAft>
                <a:spcPts val="0"/>
              </a:spcAft>
              <a:buNone/>
            </a:pPr>
            <a:endParaRPr sz="1200">
              <a:solidFill>
                <a:srgbClr val="333333"/>
              </a:solidFill>
              <a:latin typeface="Arial"/>
              <a:ea typeface="Arial"/>
              <a:cs typeface="Arial"/>
              <a:sym typeface="Arial"/>
            </a:endParaRPr>
          </a:p>
          <a:p>
            <a:pPr marL="0" lvl="0" indent="0" algn="ctr" rtl="0">
              <a:lnSpc>
                <a:spcPct val="100000"/>
              </a:lnSpc>
              <a:spcBef>
                <a:spcPts val="0"/>
              </a:spcBef>
              <a:spcAft>
                <a:spcPts val="0"/>
              </a:spcAft>
              <a:buNone/>
            </a:pPr>
            <a:r>
              <a:rPr lang="en-GB" sz="800" b="1">
                <a:solidFill>
                  <a:srgbClr val="FFFFFF"/>
                </a:solidFill>
                <a:latin typeface="Arial"/>
                <a:ea typeface="Arial"/>
                <a:cs typeface="Arial"/>
                <a:sym typeface="Arial"/>
              </a:rPr>
              <a:t>7</a:t>
            </a:r>
          </a:p>
          <a:p>
            <a:pPr marL="0" lvl="0" indent="0" rtl="0">
              <a:spcBef>
                <a:spcPts val="0"/>
              </a:spcBef>
              <a:buNone/>
            </a:pPr>
            <a:endParaRPr sz="1100"/>
          </a:p>
        </p:txBody>
      </p:sp>
      <p:sp>
        <p:nvSpPr>
          <p:cNvPr id="319" name="Shape 319"/>
          <p:cNvSpPr/>
          <p:nvPr/>
        </p:nvSpPr>
        <p:spPr>
          <a:xfrm>
            <a:off x="4846365" y="3944950"/>
            <a:ext cx="328800" cy="328800"/>
          </a:xfrm>
          <a:prstGeom prst="ellipse">
            <a:avLst/>
          </a:prstGeom>
          <a:solidFill>
            <a:srgbClr val="00BFA5"/>
          </a:solidFill>
          <a:ln>
            <a:noFill/>
          </a:ln>
        </p:spPr>
        <p:txBody>
          <a:bodyPr wrap="square" lIns="91425" tIns="91425" rIns="91425" bIns="91425" anchor="ctr" anchorCtr="0">
            <a:noAutofit/>
          </a:bodyPr>
          <a:lstStyle/>
          <a:p>
            <a:pPr marL="0" lvl="0" indent="0" algn="ctr" rtl="0">
              <a:spcBef>
                <a:spcPts val="0"/>
              </a:spcBef>
              <a:buNone/>
            </a:pPr>
            <a:r>
              <a:rPr lang="en-GB" sz="800" b="1">
                <a:solidFill>
                  <a:srgbClr val="FFFFFF"/>
                </a:solidFill>
              </a:rPr>
              <a:t>8</a:t>
            </a:r>
          </a:p>
        </p:txBody>
      </p:sp>
      <p:sp>
        <p:nvSpPr>
          <p:cNvPr id="320" name="Shape 320"/>
          <p:cNvSpPr txBox="1">
            <a:spLocks noGrp="1"/>
          </p:cNvSpPr>
          <p:nvPr>
            <p:ph type="body" idx="1"/>
          </p:nvPr>
        </p:nvSpPr>
        <p:spPr>
          <a:xfrm>
            <a:off x="5317100" y="3867400"/>
            <a:ext cx="2832900" cy="7272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en-GB" sz="1200">
                <a:solidFill>
                  <a:srgbClr val="333333"/>
                </a:solidFill>
                <a:highlight>
                  <a:srgbClr val="FFFFFF"/>
                </a:highlight>
                <a:latin typeface="Arial"/>
                <a:ea typeface="Arial"/>
                <a:cs typeface="Arial"/>
                <a:sym typeface="Arial"/>
              </a:rPr>
              <a:t>Major memory requirement is the storage of the data itself.</a:t>
            </a:r>
          </a:p>
          <a:p>
            <a:pPr marL="0" lvl="0" indent="0" rtl="0">
              <a:spcBef>
                <a:spcPts val="0"/>
              </a:spcBef>
              <a:spcAft>
                <a:spcPts val="0"/>
              </a:spcAft>
              <a:buNone/>
            </a:pPr>
            <a:endParaRPr sz="1200">
              <a:solidFill>
                <a:srgbClr val="333333"/>
              </a:solidFill>
              <a:latin typeface="Arial"/>
              <a:ea typeface="Arial"/>
              <a:cs typeface="Arial"/>
              <a:sym typeface="Arial"/>
            </a:endParaRPr>
          </a:p>
          <a:p>
            <a:pPr marL="0" lvl="0" indent="0" algn="ctr" rtl="0">
              <a:lnSpc>
                <a:spcPct val="100000"/>
              </a:lnSpc>
              <a:spcBef>
                <a:spcPts val="0"/>
              </a:spcBef>
              <a:spcAft>
                <a:spcPts val="0"/>
              </a:spcAft>
              <a:buNone/>
            </a:pPr>
            <a:r>
              <a:rPr lang="en-GB" sz="800" b="1">
                <a:solidFill>
                  <a:srgbClr val="FFFFFF"/>
                </a:solidFill>
                <a:latin typeface="Arial"/>
                <a:ea typeface="Arial"/>
                <a:cs typeface="Arial"/>
                <a:sym typeface="Arial"/>
              </a:rPr>
              <a:t>7</a:t>
            </a:r>
          </a:p>
          <a:p>
            <a:pPr marL="0" lvl="0" indent="0" rtl="0">
              <a:spcBef>
                <a:spcPts val="0"/>
              </a:spcBef>
              <a:buNone/>
            </a:pP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1308150" y="1318650"/>
            <a:ext cx="7110000" cy="535200"/>
          </a:xfrm>
          <a:prstGeom prst="rect">
            <a:avLst/>
          </a:prstGeom>
        </p:spPr>
        <p:txBody>
          <a:bodyPr wrap="square" lIns="91425" tIns="91425" rIns="91425" bIns="91425" anchor="t" anchorCtr="0">
            <a:noAutofit/>
          </a:bodyPr>
          <a:lstStyle/>
          <a:p>
            <a:pPr marL="0" lvl="0" indent="0">
              <a:spcBef>
                <a:spcPts val="0"/>
              </a:spcBef>
              <a:buNone/>
            </a:pPr>
            <a:r>
              <a:rPr lang="en-GB"/>
              <a:t>Table Of Contents</a:t>
            </a:r>
          </a:p>
        </p:txBody>
      </p:sp>
      <p:sp>
        <p:nvSpPr>
          <p:cNvPr id="141" name="Shape 141"/>
          <p:cNvSpPr txBox="1"/>
          <p:nvPr/>
        </p:nvSpPr>
        <p:spPr>
          <a:xfrm>
            <a:off x="1293838" y="2303219"/>
            <a:ext cx="1607700" cy="3255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GB" sz="1300">
                <a:solidFill>
                  <a:srgbClr val="FFFFFF"/>
                </a:solidFill>
                <a:latin typeface="Raleway"/>
                <a:ea typeface="Raleway"/>
                <a:cs typeface="Raleway"/>
                <a:sym typeface="Raleway"/>
              </a:rPr>
              <a:t>Introduction</a:t>
            </a:r>
          </a:p>
        </p:txBody>
      </p:sp>
      <p:sp>
        <p:nvSpPr>
          <p:cNvPr id="142" name="Shape 142"/>
          <p:cNvSpPr txBox="1"/>
          <p:nvPr/>
        </p:nvSpPr>
        <p:spPr>
          <a:xfrm>
            <a:off x="1293853" y="2704925"/>
            <a:ext cx="2023500" cy="3255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GB" sz="1300">
                <a:solidFill>
                  <a:srgbClr val="FFFFFF"/>
                </a:solidFill>
                <a:latin typeface="Raleway"/>
                <a:ea typeface="Raleway"/>
                <a:cs typeface="Raleway"/>
                <a:sym typeface="Raleway"/>
              </a:rPr>
              <a:t>Dataset Description</a:t>
            </a:r>
          </a:p>
        </p:txBody>
      </p:sp>
      <p:sp>
        <p:nvSpPr>
          <p:cNvPr id="143" name="Shape 143"/>
          <p:cNvSpPr txBox="1"/>
          <p:nvPr/>
        </p:nvSpPr>
        <p:spPr>
          <a:xfrm>
            <a:off x="1293838" y="3106619"/>
            <a:ext cx="1607700" cy="3255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GB" sz="1300">
                <a:solidFill>
                  <a:srgbClr val="FFFFFF"/>
                </a:solidFill>
                <a:latin typeface="Raleway"/>
                <a:ea typeface="Raleway"/>
                <a:cs typeface="Raleway"/>
                <a:sym typeface="Raleway"/>
              </a:rPr>
              <a:t>Overview</a:t>
            </a:r>
          </a:p>
        </p:txBody>
      </p:sp>
      <p:sp>
        <p:nvSpPr>
          <p:cNvPr id="144" name="Shape 144"/>
          <p:cNvSpPr txBox="1"/>
          <p:nvPr/>
        </p:nvSpPr>
        <p:spPr>
          <a:xfrm>
            <a:off x="3317350" y="2704925"/>
            <a:ext cx="1885800" cy="3255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GB" sz="1300">
                <a:solidFill>
                  <a:srgbClr val="FFFFFF"/>
                </a:solidFill>
                <a:latin typeface="Raleway"/>
                <a:ea typeface="Raleway"/>
                <a:cs typeface="Raleway"/>
                <a:sym typeface="Raleway"/>
              </a:rPr>
              <a:t>K Nearest Neighbors</a:t>
            </a:r>
          </a:p>
        </p:txBody>
      </p:sp>
      <p:sp>
        <p:nvSpPr>
          <p:cNvPr id="145" name="Shape 145"/>
          <p:cNvSpPr txBox="1"/>
          <p:nvPr/>
        </p:nvSpPr>
        <p:spPr>
          <a:xfrm>
            <a:off x="3317357" y="3106619"/>
            <a:ext cx="1634700" cy="3255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GB" sz="1300">
                <a:solidFill>
                  <a:srgbClr val="FFFFFF"/>
                </a:solidFill>
                <a:latin typeface="Raleway"/>
                <a:ea typeface="Raleway"/>
                <a:cs typeface="Raleway"/>
                <a:sym typeface="Raleway"/>
              </a:rPr>
              <a:t>Random Forest</a:t>
            </a:r>
          </a:p>
        </p:txBody>
      </p:sp>
      <p:sp>
        <p:nvSpPr>
          <p:cNvPr id="146" name="Shape 146"/>
          <p:cNvSpPr txBox="1"/>
          <p:nvPr/>
        </p:nvSpPr>
        <p:spPr>
          <a:xfrm>
            <a:off x="5443860" y="2317482"/>
            <a:ext cx="1241100" cy="3255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GB" sz="1300">
                <a:solidFill>
                  <a:srgbClr val="FFFFFF"/>
                </a:solidFill>
                <a:latin typeface="Raleway"/>
                <a:ea typeface="Raleway"/>
                <a:cs typeface="Raleway"/>
                <a:sym typeface="Raleway"/>
              </a:rPr>
              <a:t>Naive Bayes</a:t>
            </a:r>
          </a:p>
        </p:txBody>
      </p:sp>
      <p:sp>
        <p:nvSpPr>
          <p:cNvPr id="147" name="Shape 147"/>
          <p:cNvSpPr txBox="1"/>
          <p:nvPr/>
        </p:nvSpPr>
        <p:spPr>
          <a:xfrm>
            <a:off x="5443840" y="2704925"/>
            <a:ext cx="2473500" cy="3255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GB" sz="1300">
                <a:solidFill>
                  <a:srgbClr val="FFFFFF"/>
                </a:solidFill>
                <a:latin typeface="Raleway"/>
                <a:ea typeface="Raleway"/>
                <a:cs typeface="Raleway"/>
                <a:sym typeface="Raleway"/>
              </a:rPr>
              <a:t>Experimental Results</a:t>
            </a:r>
          </a:p>
        </p:txBody>
      </p:sp>
      <p:sp>
        <p:nvSpPr>
          <p:cNvPr id="148" name="Shape 148"/>
          <p:cNvSpPr txBox="1"/>
          <p:nvPr/>
        </p:nvSpPr>
        <p:spPr>
          <a:xfrm>
            <a:off x="5443851" y="3106625"/>
            <a:ext cx="2473500" cy="3255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GB" sz="1300">
                <a:solidFill>
                  <a:srgbClr val="FFFFFF"/>
                </a:solidFill>
                <a:latin typeface="Raleway"/>
                <a:ea typeface="Raleway"/>
                <a:cs typeface="Raleway"/>
                <a:sym typeface="Raleway"/>
              </a:rPr>
              <a:t>Future Improvements</a:t>
            </a:r>
          </a:p>
        </p:txBody>
      </p:sp>
      <p:sp>
        <p:nvSpPr>
          <p:cNvPr id="149" name="Shape 149"/>
          <p:cNvSpPr txBox="1"/>
          <p:nvPr/>
        </p:nvSpPr>
        <p:spPr>
          <a:xfrm>
            <a:off x="3313426" y="2303213"/>
            <a:ext cx="1885800" cy="3255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GB" sz="1300">
                <a:solidFill>
                  <a:srgbClr val="FFFFFF"/>
                </a:solidFill>
                <a:latin typeface="Raleway"/>
                <a:ea typeface="Raleway"/>
                <a:cs typeface="Raleway"/>
                <a:sym typeface="Raleway"/>
              </a:rPr>
              <a:t>Preprocessing</a:t>
            </a:r>
          </a:p>
        </p:txBody>
      </p:sp>
      <p:sp>
        <p:nvSpPr>
          <p:cNvPr id="150" name="Shape 150"/>
          <p:cNvSpPr/>
          <p:nvPr/>
        </p:nvSpPr>
        <p:spPr>
          <a:xfrm>
            <a:off x="278775" y="108725"/>
            <a:ext cx="2397600" cy="325500"/>
          </a:xfrm>
          <a:prstGeom prst="rect">
            <a:avLst/>
          </a:prstGeom>
          <a:solidFill>
            <a:schemeClr val="dk1"/>
          </a:solid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1" name="Shape 151"/>
          <p:cNvSpPr/>
          <p:nvPr/>
        </p:nvSpPr>
        <p:spPr>
          <a:xfrm>
            <a:off x="8363425" y="136600"/>
            <a:ext cx="529800" cy="222900"/>
          </a:xfrm>
          <a:prstGeom prst="rect">
            <a:avLst/>
          </a:prstGeom>
          <a:solidFill>
            <a:schemeClr val="dk1"/>
          </a:solid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730000" y="1318650"/>
            <a:ext cx="5430900" cy="570300"/>
          </a:xfrm>
          <a:prstGeom prst="rect">
            <a:avLst/>
          </a:prstGeom>
        </p:spPr>
        <p:txBody>
          <a:bodyPr wrap="square" lIns="91425" tIns="91425" rIns="91425" bIns="91425" anchor="t" anchorCtr="0">
            <a:noAutofit/>
          </a:bodyPr>
          <a:lstStyle/>
          <a:p>
            <a:pPr marL="0" lvl="0" indent="0">
              <a:spcBef>
                <a:spcPts val="0"/>
              </a:spcBef>
              <a:buNone/>
            </a:pPr>
            <a:r>
              <a:rPr lang="en-GB"/>
              <a:t>The Random Forest Algorithm</a:t>
            </a:r>
          </a:p>
        </p:txBody>
      </p:sp>
      <p:sp>
        <p:nvSpPr>
          <p:cNvPr id="326" name="Shape 326"/>
          <p:cNvSpPr txBox="1">
            <a:spLocks noGrp="1"/>
          </p:cNvSpPr>
          <p:nvPr>
            <p:ph type="body" idx="1"/>
          </p:nvPr>
        </p:nvSpPr>
        <p:spPr>
          <a:xfrm>
            <a:off x="721225" y="1965150"/>
            <a:ext cx="8144100" cy="1028400"/>
          </a:xfrm>
          <a:prstGeom prst="rect">
            <a:avLst/>
          </a:prstGeom>
        </p:spPr>
        <p:txBody>
          <a:bodyPr wrap="square" lIns="91425" tIns="91425" rIns="91425" bIns="91425" anchor="t" anchorCtr="0">
            <a:noAutofit/>
          </a:bodyPr>
          <a:lstStyle/>
          <a:p>
            <a:pPr marL="0" lvl="0" indent="0">
              <a:spcBef>
                <a:spcPts val="0"/>
              </a:spcBef>
              <a:buNone/>
            </a:pPr>
            <a:r>
              <a:rPr lang="en-GB" sz="1200">
                <a:solidFill>
                  <a:srgbClr val="333333"/>
                </a:solidFill>
                <a:highlight>
                  <a:srgbClr val="FFFFFF"/>
                </a:highlight>
                <a:latin typeface="Arial"/>
                <a:ea typeface="Arial"/>
                <a:cs typeface="Arial"/>
                <a:sym typeface="Arial"/>
              </a:rPr>
              <a:t>Random Forests grows many decision trees. To classify a new object from an input vector, the input vector is put  down each of the trees in the forest. Each tree gives a classification, and we say the tree "votes" for that class. The forest chooses the classification having the most votes (over all the trees in the forest). Each tree is grown as follows:</a:t>
            </a:r>
          </a:p>
        </p:txBody>
      </p:sp>
      <p:sp>
        <p:nvSpPr>
          <p:cNvPr id="327" name="Shape 327"/>
          <p:cNvSpPr txBox="1"/>
          <p:nvPr/>
        </p:nvSpPr>
        <p:spPr>
          <a:xfrm>
            <a:off x="734525" y="2870200"/>
            <a:ext cx="7991400" cy="5226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GB" sz="1000" b="1">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200">
                <a:solidFill>
                  <a:srgbClr val="333333"/>
                </a:solidFill>
              </a:rPr>
              <a:t>Sample N cases at random - </a:t>
            </a:r>
            <a:r>
              <a:rPr lang="en-GB" sz="1200" i="1">
                <a:solidFill>
                  <a:srgbClr val="333333"/>
                </a:solidFill>
              </a:rPr>
              <a:t>with replacement</a:t>
            </a:r>
            <a:r>
              <a:rPr lang="en-GB" sz="1200">
                <a:solidFill>
                  <a:srgbClr val="333333"/>
                </a:solidFill>
              </a:rPr>
              <a:t>, from the original data. This sample will be the training set for growing the tree.</a:t>
            </a:r>
          </a:p>
          <a:p>
            <a:pPr marL="0" lvl="0" indent="0" rtl="0">
              <a:lnSpc>
                <a:spcPct val="115000"/>
              </a:lnSpc>
              <a:spcBef>
                <a:spcPts val="0"/>
              </a:spcBef>
              <a:spcAft>
                <a:spcPts val="1600"/>
              </a:spcAft>
              <a:buNone/>
            </a:pPr>
            <a:endParaRPr sz="1000">
              <a:latin typeface="Lato"/>
              <a:ea typeface="Lato"/>
              <a:cs typeface="Lato"/>
              <a:sym typeface="Lato"/>
            </a:endParaRPr>
          </a:p>
        </p:txBody>
      </p:sp>
      <p:sp>
        <p:nvSpPr>
          <p:cNvPr id="328" name="Shape 328"/>
          <p:cNvSpPr txBox="1"/>
          <p:nvPr/>
        </p:nvSpPr>
        <p:spPr>
          <a:xfrm>
            <a:off x="734525" y="3499275"/>
            <a:ext cx="7684500" cy="7683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GB" sz="1000" b="1">
                <a:solidFill>
                  <a:schemeClr val="dk1"/>
                </a:solidFill>
                <a:latin typeface="Lato"/>
                <a:ea typeface="Lato"/>
                <a:cs typeface="Lato"/>
                <a:sym typeface="Lato"/>
              </a:rPr>
              <a:t>02    |</a:t>
            </a:r>
            <a:r>
              <a:rPr lang="en-GB" sz="1000" b="1">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200">
                <a:solidFill>
                  <a:srgbClr val="333333"/>
                </a:solidFill>
              </a:rPr>
              <a:t>If there are M input variables, a number m&lt;&lt;M is specified such that at each node, m variables are selected at random out of the M and the best split on these m is used to split the node. The value of m is held constant during the forest growing.</a:t>
            </a:r>
          </a:p>
          <a:p>
            <a:pPr marL="0" lvl="0" indent="0" rtl="0">
              <a:lnSpc>
                <a:spcPct val="115000"/>
              </a:lnSpc>
              <a:spcBef>
                <a:spcPts val="0"/>
              </a:spcBef>
              <a:spcAft>
                <a:spcPts val="1600"/>
              </a:spcAft>
              <a:buNone/>
            </a:pPr>
            <a:endParaRPr sz="1000">
              <a:latin typeface="Lato"/>
              <a:ea typeface="Lato"/>
              <a:cs typeface="Lato"/>
              <a:sym typeface="Lato"/>
            </a:endParaRPr>
          </a:p>
        </p:txBody>
      </p:sp>
      <p:sp>
        <p:nvSpPr>
          <p:cNvPr id="329" name="Shape 329"/>
          <p:cNvSpPr txBox="1"/>
          <p:nvPr/>
        </p:nvSpPr>
        <p:spPr>
          <a:xfrm>
            <a:off x="734525" y="4374050"/>
            <a:ext cx="7684500" cy="5226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GB" sz="1000" b="1">
                <a:solidFill>
                  <a:schemeClr val="dk1"/>
                </a:solidFill>
                <a:latin typeface="Lato"/>
                <a:ea typeface="Lato"/>
                <a:cs typeface="Lato"/>
                <a:sym typeface="Lato"/>
              </a:rPr>
              <a:t>03    | </a:t>
            </a:r>
            <a:r>
              <a:rPr lang="en-GB" sz="1000">
                <a:solidFill>
                  <a:srgbClr val="53C6A1"/>
                </a:solidFill>
                <a:latin typeface="Lato"/>
                <a:ea typeface="Lato"/>
                <a:cs typeface="Lato"/>
                <a:sym typeface="Lato"/>
              </a:rPr>
              <a:t>   </a:t>
            </a:r>
            <a:r>
              <a:rPr lang="en-GB" sz="1200">
                <a:solidFill>
                  <a:srgbClr val="333333"/>
                </a:solidFill>
              </a:rPr>
              <a:t>At the next node, choose another </a:t>
            </a:r>
            <a:r>
              <a:rPr lang="en-GB" sz="1200" i="1">
                <a:solidFill>
                  <a:srgbClr val="333333"/>
                </a:solidFill>
              </a:rPr>
              <a:t>m</a:t>
            </a:r>
            <a:r>
              <a:rPr lang="en-GB" sz="1200">
                <a:solidFill>
                  <a:srgbClr val="333333"/>
                </a:solidFill>
              </a:rPr>
              <a:t> variables at random from all predictor variables and do the same. Each tree is grown to the largest extent possible. There is no pruning.</a:t>
            </a:r>
          </a:p>
          <a:p>
            <a:pPr marL="0" lvl="0" indent="0" rtl="0">
              <a:lnSpc>
                <a:spcPct val="115000"/>
              </a:lnSpc>
              <a:spcBef>
                <a:spcPts val="0"/>
              </a:spcBef>
              <a:spcAft>
                <a:spcPts val="1600"/>
              </a:spcAft>
              <a:buNone/>
            </a:pPr>
            <a:endParaRPr sz="10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730000" y="1318650"/>
            <a:ext cx="5430900" cy="570300"/>
          </a:xfrm>
          <a:prstGeom prst="rect">
            <a:avLst/>
          </a:prstGeom>
        </p:spPr>
        <p:txBody>
          <a:bodyPr wrap="square" lIns="91425" tIns="91425" rIns="91425" bIns="91425" anchor="t" anchorCtr="0">
            <a:noAutofit/>
          </a:bodyPr>
          <a:lstStyle/>
          <a:p>
            <a:pPr marL="0" lvl="0" indent="0" rtl="0">
              <a:spcBef>
                <a:spcPts val="0"/>
              </a:spcBef>
              <a:buNone/>
            </a:pPr>
            <a:r>
              <a:rPr lang="en-GB"/>
              <a:t>The Random Forest Algorithm</a:t>
            </a:r>
          </a:p>
        </p:txBody>
      </p:sp>
      <p:sp>
        <p:nvSpPr>
          <p:cNvPr id="335" name="Shape 335"/>
          <p:cNvSpPr txBox="1">
            <a:spLocks noGrp="1"/>
          </p:cNvSpPr>
          <p:nvPr>
            <p:ph type="body" idx="1"/>
          </p:nvPr>
        </p:nvSpPr>
        <p:spPr>
          <a:xfrm>
            <a:off x="721225" y="1965150"/>
            <a:ext cx="8144100" cy="349800"/>
          </a:xfrm>
          <a:prstGeom prst="rect">
            <a:avLst/>
          </a:prstGeom>
        </p:spPr>
        <p:txBody>
          <a:bodyPr wrap="square" lIns="91425" tIns="91425" rIns="91425" bIns="91425" anchor="t" anchorCtr="0">
            <a:noAutofit/>
          </a:bodyPr>
          <a:lstStyle/>
          <a:p>
            <a:pPr marL="0" lvl="0" indent="0" rtl="0">
              <a:spcBef>
                <a:spcPts val="0"/>
              </a:spcBef>
              <a:buNone/>
            </a:pPr>
            <a:r>
              <a:rPr lang="en-GB" sz="1200">
                <a:solidFill>
                  <a:srgbClr val="333333"/>
                </a:solidFill>
                <a:highlight>
                  <a:srgbClr val="FFFFFF"/>
                </a:highlight>
                <a:latin typeface="Arial"/>
                <a:ea typeface="Arial"/>
                <a:cs typeface="Arial"/>
                <a:sym typeface="Arial"/>
              </a:rPr>
              <a:t>In the original paper on random forests, it was shown that the forest error rate depends on two things:</a:t>
            </a:r>
          </a:p>
        </p:txBody>
      </p:sp>
      <p:sp>
        <p:nvSpPr>
          <p:cNvPr id="336" name="Shape 336"/>
          <p:cNvSpPr txBox="1"/>
          <p:nvPr/>
        </p:nvSpPr>
        <p:spPr>
          <a:xfrm>
            <a:off x="721225" y="2391150"/>
            <a:ext cx="7991400" cy="5226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GB" sz="1000" b="1">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200">
                <a:solidFill>
                  <a:srgbClr val="333333"/>
                </a:solidFill>
              </a:rPr>
              <a:t>The </a:t>
            </a:r>
            <a:r>
              <a:rPr lang="en-GB" sz="1200" i="1">
                <a:solidFill>
                  <a:srgbClr val="333333"/>
                </a:solidFill>
              </a:rPr>
              <a:t>correlation </a:t>
            </a:r>
            <a:r>
              <a:rPr lang="en-GB" sz="1200">
                <a:solidFill>
                  <a:srgbClr val="333333"/>
                </a:solidFill>
              </a:rPr>
              <a:t>between any two trees in the forest. Increasing the correlation increases the forest error rate.</a:t>
            </a:r>
          </a:p>
          <a:p>
            <a:pPr marL="0" lvl="0" indent="0" rtl="0">
              <a:lnSpc>
                <a:spcPct val="115000"/>
              </a:lnSpc>
              <a:spcBef>
                <a:spcPts val="0"/>
              </a:spcBef>
              <a:spcAft>
                <a:spcPts val="1600"/>
              </a:spcAft>
              <a:buNone/>
            </a:pPr>
            <a:endParaRPr sz="1000">
              <a:latin typeface="Lato"/>
              <a:ea typeface="Lato"/>
              <a:cs typeface="Lato"/>
              <a:sym typeface="Lato"/>
            </a:endParaRPr>
          </a:p>
        </p:txBody>
      </p:sp>
      <p:sp>
        <p:nvSpPr>
          <p:cNvPr id="337" name="Shape 337"/>
          <p:cNvSpPr txBox="1"/>
          <p:nvPr/>
        </p:nvSpPr>
        <p:spPr>
          <a:xfrm>
            <a:off x="729750" y="2747350"/>
            <a:ext cx="7684500" cy="7683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GB" sz="1000" b="1">
                <a:solidFill>
                  <a:schemeClr val="dk1"/>
                </a:solidFill>
                <a:latin typeface="Lato"/>
                <a:ea typeface="Lato"/>
                <a:cs typeface="Lato"/>
                <a:sym typeface="Lato"/>
              </a:rPr>
              <a:t>02    |</a:t>
            </a:r>
            <a:r>
              <a:rPr lang="en-GB" sz="1000" b="1">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200">
                <a:solidFill>
                  <a:srgbClr val="333333"/>
                </a:solidFill>
              </a:rPr>
              <a:t>The </a:t>
            </a:r>
            <a:r>
              <a:rPr lang="en-GB" sz="1200" i="1">
                <a:solidFill>
                  <a:srgbClr val="333333"/>
                </a:solidFill>
              </a:rPr>
              <a:t>strength </a:t>
            </a:r>
            <a:r>
              <a:rPr lang="en-GB" sz="1200">
                <a:solidFill>
                  <a:srgbClr val="333333"/>
                </a:solidFill>
              </a:rPr>
              <a:t>of each individual tree in the forest. A tree with a low error rate is a strong classifier. Increasing the strength of the individual trees decreases the forest error rate.</a:t>
            </a:r>
          </a:p>
          <a:p>
            <a:pPr marL="0" lvl="0" indent="0" rtl="0">
              <a:lnSpc>
                <a:spcPct val="115000"/>
              </a:lnSpc>
              <a:spcBef>
                <a:spcPts val="0"/>
              </a:spcBef>
              <a:spcAft>
                <a:spcPts val="1600"/>
              </a:spcAft>
              <a:buNone/>
            </a:pPr>
            <a:endParaRPr sz="1000">
              <a:latin typeface="Lato"/>
              <a:ea typeface="Lato"/>
              <a:cs typeface="Lato"/>
              <a:sym typeface="Lato"/>
            </a:endParaRPr>
          </a:p>
        </p:txBody>
      </p:sp>
      <p:sp>
        <p:nvSpPr>
          <p:cNvPr id="338" name="Shape 338"/>
          <p:cNvSpPr txBox="1"/>
          <p:nvPr/>
        </p:nvSpPr>
        <p:spPr>
          <a:xfrm>
            <a:off x="729750" y="3515650"/>
            <a:ext cx="7684500" cy="570300"/>
          </a:xfrm>
          <a:prstGeom prst="rect">
            <a:avLst/>
          </a:prstGeom>
          <a:noFill/>
          <a:ln>
            <a:noFill/>
          </a:ln>
        </p:spPr>
        <p:txBody>
          <a:bodyPr wrap="square" lIns="91425" tIns="91425" rIns="91425" bIns="91425" anchor="t" anchorCtr="0">
            <a:noAutofit/>
          </a:bodyPr>
          <a:lstStyle/>
          <a:p>
            <a:pPr marL="0" lvl="0" indent="0" algn="just" rtl="0">
              <a:spcBef>
                <a:spcPts val="0"/>
              </a:spcBef>
              <a:buNone/>
            </a:pPr>
            <a:r>
              <a:rPr lang="en-GB" sz="1200">
                <a:solidFill>
                  <a:srgbClr val="333333"/>
                </a:solidFill>
                <a:highlight>
                  <a:srgbClr val="FFFFFF"/>
                </a:highlight>
              </a:rPr>
              <a:t>Reducing m reduces both the correlation and the strength. Increasing it increases both. Somewhere in between is an "optimal" range of m - usually quite wide.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729450" y="1322450"/>
            <a:ext cx="7688400" cy="525600"/>
          </a:xfrm>
          <a:prstGeom prst="rect">
            <a:avLst/>
          </a:prstGeom>
        </p:spPr>
        <p:txBody>
          <a:bodyPr wrap="square" lIns="91425" tIns="91425" rIns="91425" bIns="91425" anchor="t" anchorCtr="0">
            <a:noAutofit/>
          </a:bodyPr>
          <a:lstStyle/>
          <a:p>
            <a:pPr marL="0" lvl="0" indent="0">
              <a:spcBef>
                <a:spcPts val="0"/>
              </a:spcBef>
              <a:buNone/>
            </a:pPr>
            <a:r>
              <a:rPr lang="en-GB" sz="1800"/>
              <a:t>Why Multinomial Naive Bayes ?</a:t>
            </a:r>
          </a:p>
        </p:txBody>
      </p:sp>
      <p:sp>
        <p:nvSpPr>
          <p:cNvPr id="344" name="Shape 344"/>
          <p:cNvSpPr txBox="1"/>
          <p:nvPr/>
        </p:nvSpPr>
        <p:spPr>
          <a:xfrm>
            <a:off x="815775" y="1820500"/>
            <a:ext cx="7438800" cy="2793000"/>
          </a:xfrm>
          <a:prstGeom prst="rect">
            <a:avLst/>
          </a:prstGeom>
          <a:noFill/>
          <a:ln>
            <a:noFill/>
          </a:ln>
        </p:spPr>
        <p:txBody>
          <a:bodyPr wrap="square" lIns="91425" tIns="91425" rIns="91425" bIns="91425" anchor="t" anchorCtr="0">
            <a:noAutofit/>
          </a:bodyPr>
          <a:lstStyle/>
          <a:p>
            <a:pPr marL="0" lvl="0" indent="0">
              <a:spcBef>
                <a:spcPts val="0"/>
              </a:spcBef>
              <a:buNone/>
            </a:pPr>
            <a:r>
              <a:rPr lang="en-GB" sz="1600">
                <a:solidFill>
                  <a:srgbClr val="FFFFFF"/>
                </a:solidFill>
                <a:latin typeface="Lato"/>
                <a:ea typeface="Lato"/>
                <a:cs typeface="Lato"/>
                <a:sym typeface="Lato"/>
              </a:rPr>
              <a:t>Naive Bayes Assumption : Attributes for the example are  independent of each other given the  context of the class.</a:t>
            </a:r>
          </a:p>
          <a:p>
            <a:pPr marL="0" lvl="0" indent="0">
              <a:spcBef>
                <a:spcPts val="0"/>
              </a:spcBef>
              <a:buNone/>
            </a:pPr>
            <a:endParaRPr sz="1600">
              <a:solidFill>
                <a:srgbClr val="FFFFFF"/>
              </a:solidFill>
              <a:latin typeface="Lato"/>
              <a:ea typeface="Lato"/>
              <a:cs typeface="Lato"/>
              <a:sym typeface="Lato"/>
            </a:endParaRPr>
          </a:p>
          <a:p>
            <a:pPr marL="0" lvl="0" indent="0">
              <a:spcBef>
                <a:spcPts val="0"/>
              </a:spcBef>
              <a:buNone/>
            </a:pPr>
            <a:r>
              <a:rPr lang="en-GB" sz="1600">
                <a:solidFill>
                  <a:srgbClr val="FFFFFF"/>
                </a:solidFill>
                <a:latin typeface="Lato"/>
                <a:ea typeface="Lato"/>
                <a:cs typeface="Lato"/>
                <a:sym typeface="Lato"/>
              </a:rPr>
              <a:t>Simplified calculations , learning process becomes easy.</a:t>
            </a:r>
          </a:p>
          <a:p>
            <a:pPr marL="0" lvl="0" indent="0">
              <a:spcBef>
                <a:spcPts val="0"/>
              </a:spcBef>
              <a:buNone/>
            </a:pPr>
            <a:endParaRPr sz="1600">
              <a:solidFill>
                <a:srgbClr val="FFFFFF"/>
              </a:solidFill>
              <a:latin typeface="Lato"/>
              <a:ea typeface="Lato"/>
              <a:cs typeface="Lato"/>
              <a:sym typeface="Lato"/>
            </a:endParaRPr>
          </a:p>
          <a:p>
            <a:pPr marL="0" lvl="0" indent="0">
              <a:spcBef>
                <a:spcPts val="0"/>
              </a:spcBef>
              <a:buNone/>
            </a:pPr>
            <a:r>
              <a:rPr lang="en-GB" sz="1600">
                <a:solidFill>
                  <a:srgbClr val="FFFFFF"/>
                </a:solidFill>
                <a:latin typeface="Lato"/>
                <a:ea typeface="Lato"/>
                <a:cs typeface="Lato"/>
                <a:sym typeface="Lato"/>
              </a:rPr>
              <a:t>Works well in classification problems, where number of attributes is large.</a:t>
            </a:r>
          </a:p>
          <a:p>
            <a:pPr marL="0" lvl="0" indent="0">
              <a:spcBef>
                <a:spcPts val="0"/>
              </a:spcBef>
              <a:buNone/>
            </a:pPr>
            <a:endParaRPr sz="1600">
              <a:solidFill>
                <a:srgbClr val="FFFFFF"/>
              </a:solidFill>
              <a:latin typeface="Lato"/>
              <a:ea typeface="Lato"/>
              <a:cs typeface="Lato"/>
              <a:sym typeface="Lato"/>
            </a:endParaRPr>
          </a:p>
          <a:p>
            <a:pPr marL="0" lvl="0" indent="0">
              <a:spcBef>
                <a:spcPts val="0"/>
              </a:spcBef>
              <a:buNone/>
            </a:pPr>
            <a:r>
              <a:rPr lang="en-GB" sz="1600">
                <a:solidFill>
                  <a:srgbClr val="FFFFFF"/>
                </a:solidFill>
                <a:latin typeface="Lato"/>
                <a:ea typeface="Lato"/>
                <a:cs typeface="Lato"/>
                <a:sym typeface="Lato"/>
              </a:rPr>
              <a:t>Document Classification: Attributes for the example to be classified are topics, number of different topics could be very large.</a:t>
            </a:r>
          </a:p>
          <a:p>
            <a:pPr marL="0" lvl="0" indent="0">
              <a:spcBef>
                <a:spcPts val="0"/>
              </a:spcBef>
              <a:buNone/>
            </a:pPr>
            <a:endParaRPr sz="1600">
              <a:solidFill>
                <a:srgbClr val="FFFFFF"/>
              </a:solidFill>
              <a:latin typeface="Lato"/>
              <a:ea typeface="Lato"/>
              <a:cs typeface="Lato"/>
              <a:sym typeface="Lato"/>
            </a:endParaRPr>
          </a:p>
          <a:p>
            <a:pPr marL="0" lvl="0" indent="0">
              <a:spcBef>
                <a:spcPts val="0"/>
              </a:spcBef>
              <a:buNone/>
            </a:pPr>
            <a:endParaRPr sz="1600">
              <a:solidFill>
                <a:srgbClr val="FFFFFF"/>
              </a:solidFill>
              <a:latin typeface="Lato"/>
              <a:ea typeface="Lato"/>
              <a:cs typeface="Lato"/>
              <a:sym typeface="Lato"/>
            </a:endParaRPr>
          </a:p>
          <a:p>
            <a:pPr marL="0" lvl="0" indent="0">
              <a:spcBef>
                <a:spcPts val="0"/>
              </a:spcBef>
              <a:buNone/>
            </a:pPr>
            <a:endParaRPr sz="1600">
              <a:solidFill>
                <a:srgbClr val="FFFFFF"/>
              </a:solidFill>
              <a:latin typeface="Lato"/>
              <a:ea typeface="Lato"/>
              <a:cs typeface="Lato"/>
              <a:sym typeface="Lato"/>
            </a:endParaRPr>
          </a:p>
          <a:p>
            <a:pPr marL="0" lvl="0" indent="0">
              <a:spcBef>
                <a:spcPts val="0"/>
              </a:spcBef>
              <a:buNone/>
            </a:pPr>
            <a:endParaRPr sz="1600">
              <a:solidFill>
                <a:srgbClr val="FFFFFF"/>
              </a:solidFill>
              <a:latin typeface="Lato"/>
              <a:ea typeface="Lato"/>
              <a:cs typeface="Lato"/>
              <a:sym typeface="Lato"/>
            </a:endParaRPr>
          </a:p>
          <a:p>
            <a:pPr marL="0" lvl="0" indent="0">
              <a:spcBef>
                <a:spcPts val="0"/>
              </a:spcBef>
              <a:buNone/>
            </a:pPr>
            <a:endParaRPr sz="1600">
              <a:solidFill>
                <a:srgbClr val="FFFFFF"/>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729450" y="1322450"/>
            <a:ext cx="7688400" cy="396600"/>
          </a:xfrm>
          <a:prstGeom prst="rect">
            <a:avLst/>
          </a:prstGeom>
        </p:spPr>
        <p:txBody>
          <a:bodyPr wrap="square" lIns="91425" tIns="91425" rIns="91425" bIns="91425" anchor="t" anchorCtr="0">
            <a:noAutofit/>
          </a:bodyPr>
          <a:lstStyle/>
          <a:p>
            <a:pPr marL="0" lvl="0" indent="0">
              <a:spcBef>
                <a:spcPts val="0"/>
              </a:spcBef>
              <a:buNone/>
            </a:pPr>
            <a:r>
              <a:rPr lang="en-GB" sz="1800"/>
              <a:t>Multinomial Naive Bayes</a:t>
            </a:r>
          </a:p>
        </p:txBody>
      </p:sp>
      <p:sp>
        <p:nvSpPr>
          <p:cNvPr id="350" name="Shape 350"/>
          <p:cNvSpPr txBox="1"/>
          <p:nvPr/>
        </p:nvSpPr>
        <p:spPr>
          <a:xfrm>
            <a:off x="792375" y="1830350"/>
            <a:ext cx="7339800" cy="2780400"/>
          </a:xfrm>
          <a:prstGeom prst="rect">
            <a:avLst/>
          </a:prstGeom>
          <a:noFill/>
          <a:ln>
            <a:noFill/>
          </a:ln>
        </p:spPr>
        <p:txBody>
          <a:bodyPr wrap="square" lIns="91425" tIns="91425" rIns="91425" bIns="91425" anchor="t" anchorCtr="0">
            <a:noAutofit/>
          </a:bodyPr>
          <a:lstStyle/>
          <a:p>
            <a:pPr marL="0" lvl="0" indent="0">
              <a:spcBef>
                <a:spcPts val="0"/>
              </a:spcBef>
              <a:buNone/>
            </a:pPr>
            <a:r>
              <a:rPr lang="en-GB" sz="1600">
                <a:solidFill>
                  <a:srgbClr val="F3F3F3"/>
                </a:solidFill>
                <a:latin typeface="Lato"/>
                <a:ea typeface="Lato"/>
                <a:cs typeface="Lato"/>
                <a:sym typeface="Lato"/>
              </a:rPr>
              <a:t>Simple Naive Bayes:</a:t>
            </a:r>
          </a:p>
          <a:p>
            <a:pPr marL="0" lvl="0" indent="0">
              <a:spcBef>
                <a:spcPts val="0"/>
              </a:spcBef>
              <a:buNone/>
            </a:pPr>
            <a:r>
              <a:rPr lang="en-GB" sz="1600">
                <a:solidFill>
                  <a:srgbClr val="F3F3F3"/>
                </a:solidFill>
                <a:latin typeface="Lato"/>
                <a:ea typeface="Lato"/>
                <a:cs typeface="Lato"/>
                <a:sym typeface="Lato"/>
              </a:rPr>
              <a:t>Models the document  as the presence and absence of particular topics.</a:t>
            </a:r>
          </a:p>
          <a:p>
            <a:pPr marL="0" lvl="0" indent="0">
              <a:spcBef>
                <a:spcPts val="0"/>
              </a:spcBef>
              <a:buNone/>
            </a:pPr>
            <a:endParaRPr sz="1600">
              <a:solidFill>
                <a:srgbClr val="F3F3F3"/>
              </a:solidFill>
              <a:latin typeface="Lato"/>
              <a:ea typeface="Lato"/>
              <a:cs typeface="Lato"/>
              <a:sym typeface="Lato"/>
            </a:endParaRPr>
          </a:p>
          <a:p>
            <a:pPr marL="0" lvl="0" indent="0">
              <a:spcBef>
                <a:spcPts val="0"/>
              </a:spcBef>
              <a:buNone/>
            </a:pPr>
            <a:r>
              <a:rPr lang="en-GB" sz="1600">
                <a:solidFill>
                  <a:srgbClr val="F3F3F3"/>
                </a:solidFill>
                <a:latin typeface="Lato"/>
                <a:ea typeface="Lato"/>
                <a:cs typeface="Lato"/>
                <a:sym typeface="Lato"/>
              </a:rPr>
              <a:t>Multinomial Naive Bayes:</a:t>
            </a:r>
          </a:p>
          <a:p>
            <a:pPr marL="0" lvl="0" indent="0">
              <a:spcBef>
                <a:spcPts val="0"/>
              </a:spcBef>
              <a:buNone/>
            </a:pPr>
            <a:r>
              <a:rPr lang="en-GB" sz="1600">
                <a:solidFill>
                  <a:srgbClr val="F3F3F3"/>
                </a:solidFill>
                <a:latin typeface="Lato"/>
                <a:ea typeface="Lato"/>
                <a:cs typeface="Lato"/>
                <a:sym typeface="Lato"/>
              </a:rPr>
              <a:t>Specialized version of Naive Bayes, more suitable for text documents.</a:t>
            </a:r>
          </a:p>
          <a:p>
            <a:pPr marL="0" lvl="0" indent="0">
              <a:spcBef>
                <a:spcPts val="0"/>
              </a:spcBef>
              <a:buNone/>
            </a:pPr>
            <a:r>
              <a:rPr lang="en-GB" sz="1600">
                <a:solidFill>
                  <a:srgbClr val="F3F3F3"/>
                </a:solidFill>
                <a:latin typeface="Lato"/>
                <a:ea typeface="Lato"/>
                <a:cs typeface="Lato"/>
                <a:sym typeface="Lato"/>
              </a:rPr>
              <a:t>Explicitly models  the topic counts where document is represented by set of topic occurrences from reviews.</a:t>
            </a:r>
          </a:p>
          <a:p>
            <a:pPr marL="0" lvl="0" indent="0">
              <a:spcBef>
                <a:spcPts val="0"/>
              </a:spcBef>
              <a:buNone/>
            </a:pPr>
            <a:r>
              <a:rPr lang="en-GB" sz="1600">
                <a:solidFill>
                  <a:srgbClr val="F3F3F3"/>
                </a:solidFill>
                <a:latin typeface="Lato"/>
                <a:ea typeface="Lato"/>
                <a:cs typeface="Lato"/>
                <a:sym typeface="Lato"/>
              </a:rPr>
              <a:t>For probability calculation, one multiplies the probability of topics that occur.</a:t>
            </a:r>
          </a:p>
          <a:p>
            <a:pPr marL="0" lvl="0" indent="0">
              <a:spcBef>
                <a:spcPts val="0"/>
              </a:spcBef>
              <a:buNone/>
            </a:pPr>
            <a:r>
              <a:rPr lang="en-GB" sz="1600">
                <a:solidFill>
                  <a:srgbClr val="F3F3F3"/>
                </a:solidFill>
                <a:latin typeface="Lato"/>
                <a:ea typeface="Lato"/>
                <a:cs typeface="Lato"/>
                <a:sym typeface="Lato"/>
              </a:rPr>
              <a:t>Individual topic become “events” and document is collection of topic events.</a:t>
            </a:r>
          </a:p>
          <a:p>
            <a:pPr marL="0" lvl="0" indent="0">
              <a:spcBef>
                <a:spcPts val="0"/>
              </a:spcBef>
              <a:buNone/>
            </a:pPr>
            <a:endParaRPr sz="1600">
              <a:solidFill>
                <a:srgbClr val="F3F3F3"/>
              </a:solidFill>
              <a:latin typeface="Lato"/>
              <a:ea typeface="Lato"/>
              <a:cs typeface="Lato"/>
              <a:sym typeface="Lato"/>
            </a:endParaRPr>
          </a:p>
          <a:p>
            <a:pPr marL="0" lvl="0" indent="0">
              <a:spcBef>
                <a:spcPts val="0"/>
              </a:spcBef>
              <a:buNone/>
            </a:pPr>
            <a:endParaRPr sz="1600">
              <a:solidFill>
                <a:srgbClr val="F3F3F3"/>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699675" y="1278550"/>
            <a:ext cx="3429000" cy="994200"/>
          </a:xfrm>
          <a:prstGeom prst="rect">
            <a:avLst/>
          </a:prstGeom>
        </p:spPr>
        <p:txBody>
          <a:bodyPr wrap="square" lIns="91425" tIns="91425" rIns="91425" bIns="91425" anchor="t" anchorCtr="0">
            <a:noAutofit/>
          </a:bodyPr>
          <a:lstStyle/>
          <a:p>
            <a:pPr marL="0" lvl="0" indent="0">
              <a:spcBef>
                <a:spcPts val="0"/>
              </a:spcBef>
              <a:buNone/>
            </a:pPr>
            <a:r>
              <a:rPr lang="en-GB" sz="1800"/>
              <a:t>Multinomial Naive Bayes </a:t>
            </a:r>
          </a:p>
          <a:p>
            <a:pPr marL="0" lvl="0" indent="0">
              <a:spcBef>
                <a:spcPts val="0"/>
              </a:spcBef>
              <a:buNone/>
            </a:pPr>
            <a:r>
              <a:rPr lang="en-GB" sz="1800"/>
              <a:t>Algorithm</a:t>
            </a:r>
          </a:p>
        </p:txBody>
      </p:sp>
      <p:sp>
        <p:nvSpPr>
          <p:cNvPr id="356" name="Shape 356"/>
          <p:cNvSpPr txBox="1">
            <a:spLocks noGrp="1"/>
          </p:cNvSpPr>
          <p:nvPr>
            <p:ph type="body" idx="1"/>
          </p:nvPr>
        </p:nvSpPr>
        <p:spPr>
          <a:xfrm>
            <a:off x="774375" y="2421275"/>
            <a:ext cx="2654700" cy="2060700"/>
          </a:xfrm>
          <a:prstGeom prst="rect">
            <a:avLst/>
          </a:prstGeom>
          <a:ln w="9525" cap="flat" cmpd="sng">
            <a:solidFill>
              <a:srgbClr val="CCCCCC"/>
            </a:solidFill>
            <a:prstDash val="solid"/>
            <a:round/>
            <a:headEnd type="none" w="med" len="med"/>
            <a:tailEnd type="none" w="med" len="med"/>
          </a:ln>
        </p:spPr>
        <p:txBody>
          <a:bodyPr wrap="square" lIns="91425" tIns="91425" rIns="91425" bIns="91425" anchor="t" anchorCtr="0">
            <a:noAutofit/>
          </a:bodyPr>
          <a:lstStyle/>
          <a:p>
            <a:pPr marL="0" lvl="0" indent="0" rtl="0">
              <a:lnSpc>
                <a:spcPct val="100000"/>
              </a:lnSpc>
              <a:spcBef>
                <a:spcPts val="0"/>
              </a:spcBef>
              <a:spcAft>
                <a:spcPts val="0"/>
              </a:spcAft>
              <a:buNone/>
            </a:pPr>
            <a:r>
              <a:rPr lang="en-GB" sz="1200">
                <a:solidFill>
                  <a:srgbClr val="000000"/>
                </a:solidFill>
              </a:rPr>
              <a:t>TRAINMULTINOMIALNB (C,D)</a:t>
            </a:r>
          </a:p>
          <a:p>
            <a:pPr marL="0" lvl="0" indent="0">
              <a:lnSpc>
                <a:spcPct val="100000"/>
              </a:lnSpc>
              <a:spcBef>
                <a:spcPts val="0"/>
              </a:spcBef>
              <a:spcAft>
                <a:spcPts val="0"/>
              </a:spcAft>
              <a:buNone/>
            </a:pPr>
            <a:endParaRPr sz="1200">
              <a:solidFill>
                <a:srgbClr val="000000"/>
              </a:solidFill>
            </a:endParaRPr>
          </a:p>
          <a:p>
            <a:pPr marL="0" lvl="0" indent="0" rtl="0">
              <a:lnSpc>
                <a:spcPct val="100000"/>
              </a:lnSpc>
              <a:spcBef>
                <a:spcPts val="0"/>
              </a:spcBef>
              <a:spcAft>
                <a:spcPts val="0"/>
              </a:spcAft>
              <a:buNone/>
            </a:pPr>
            <a:r>
              <a:rPr lang="en-GB" sz="1400">
                <a:solidFill>
                  <a:srgbClr val="000000"/>
                </a:solidFill>
              </a:rPr>
              <a:t>Function for training the classifier.</a:t>
            </a:r>
          </a:p>
          <a:p>
            <a:pPr marL="0" lvl="0" indent="0" rtl="0">
              <a:lnSpc>
                <a:spcPct val="100000"/>
              </a:lnSpc>
              <a:spcBef>
                <a:spcPts val="0"/>
              </a:spcBef>
              <a:spcAft>
                <a:spcPts val="0"/>
              </a:spcAft>
              <a:buNone/>
            </a:pPr>
            <a:endParaRPr sz="1400">
              <a:solidFill>
                <a:srgbClr val="000000"/>
              </a:solidFill>
            </a:endParaRPr>
          </a:p>
          <a:p>
            <a:pPr marL="0" lvl="0" indent="0" rtl="0">
              <a:lnSpc>
                <a:spcPct val="100000"/>
              </a:lnSpc>
              <a:spcBef>
                <a:spcPts val="0"/>
              </a:spcBef>
              <a:spcAft>
                <a:spcPts val="0"/>
              </a:spcAft>
              <a:buNone/>
            </a:pPr>
            <a:endParaRPr sz="1400">
              <a:solidFill>
                <a:srgbClr val="000000"/>
              </a:solidFill>
            </a:endParaRPr>
          </a:p>
          <a:p>
            <a:pPr marL="0" lvl="0" indent="0" rtl="0">
              <a:lnSpc>
                <a:spcPct val="100000"/>
              </a:lnSpc>
              <a:spcBef>
                <a:spcPts val="0"/>
              </a:spcBef>
              <a:spcAft>
                <a:spcPts val="0"/>
              </a:spcAft>
              <a:buNone/>
            </a:pPr>
            <a:r>
              <a:rPr lang="en-GB" sz="1200">
                <a:solidFill>
                  <a:srgbClr val="000000"/>
                </a:solidFill>
              </a:rPr>
              <a:t>APPLYMULTINOMIALNB(C,V,prior,condprob,d):</a:t>
            </a:r>
          </a:p>
          <a:p>
            <a:pPr marL="0" lvl="0" indent="0" rtl="0">
              <a:lnSpc>
                <a:spcPct val="100000"/>
              </a:lnSpc>
              <a:spcBef>
                <a:spcPts val="0"/>
              </a:spcBef>
              <a:spcAft>
                <a:spcPts val="0"/>
              </a:spcAft>
              <a:buNone/>
            </a:pPr>
            <a:endParaRPr sz="1400">
              <a:solidFill>
                <a:srgbClr val="000000"/>
              </a:solidFill>
            </a:endParaRPr>
          </a:p>
          <a:p>
            <a:pPr marL="0" lvl="0" indent="0">
              <a:lnSpc>
                <a:spcPct val="100000"/>
              </a:lnSpc>
              <a:spcBef>
                <a:spcPts val="0"/>
              </a:spcBef>
              <a:spcAft>
                <a:spcPts val="0"/>
              </a:spcAft>
              <a:buNone/>
            </a:pPr>
            <a:r>
              <a:rPr lang="en-GB" sz="1400">
                <a:solidFill>
                  <a:srgbClr val="000000"/>
                </a:solidFill>
              </a:rPr>
              <a:t>Used for estimation.</a:t>
            </a:r>
          </a:p>
        </p:txBody>
      </p:sp>
      <p:pic>
        <p:nvPicPr>
          <p:cNvPr id="357" name="Shape 357"/>
          <p:cNvPicPr preferRelativeResize="0"/>
          <p:nvPr/>
        </p:nvPicPr>
        <p:blipFill>
          <a:blip r:embed="rId3">
            <a:alphaModFix/>
          </a:blip>
          <a:stretch>
            <a:fillRect/>
          </a:stretch>
        </p:blipFill>
        <p:spPr>
          <a:xfrm>
            <a:off x="4323175" y="1278550"/>
            <a:ext cx="4072851" cy="3249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730000" y="1318650"/>
            <a:ext cx="5987700" cy="1381500"/>
          </a:xfrm>
          <a:prstGeom prst="rect">
            <a:avLst/>
          </a:prstGeom>
        </p:spPr>
        <p:txBody>
          <a:bodyPr wrap="square" lIns="91425" tIns="91425" rIns="91425" bIns="91425" anchor="t" anchorCtr="0">
            <a:noAutofit/>
          </a:bodyPr>
          <a:lstStyle/>
          <a:p>
            <a:pPr marL="0" lvl="0" indent="0">
              <a:spcBef>
                <a:spcPts val="0"/>
              </a:spcBef>
              <a:buNone/>
            </a:pPr>
            <a:r>
              <a:rPr lang="en-GB"/>
              <a:t>Experimental Results : LDA</a:t>
            </a:r>
          </a:p>
        </p:txBody>
      </p:sp>
      <p:pic>
        <p:nvPicPr>
          <p:cNvPr id="2" name="Picture 1">
            <a:extLst>
              <a:ext uri="{FF2B5EF4-FFF2-40B4-BE49-F238E27FC236}">
                <a16:creationId xmlns:a16="http://schemas.microsoft.com/office/drawing/2014/main" id="{01112432-3D6E-4286-8F73-5B3FE0AF0645}"/>
              </a:ext>
            </a:extLst>
          </p:cNvPr>
          <p:cNvPicPr>
            <a:picLocks noChangeAspect="1"/>
          </p:cNvPicPr>
          <p:nvPr/>
        </p:nvPicPr>
        <p:blipFill>
          <a:blip r:embed="rId3"/>
          <a:stretch>
            <a:fillRect/>
          </a:stretch>
        </p:blipFill>
        <p:spPr>
          <a:xfrm>
            <a:off x="730000" y="2248237"/>
            <a:ext cx="6662057" cy="213162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730000" y="1318650"/>
            <a:ext cx="8083200" cy="1034400"/>
          </a:xfrm>
          <a:prstGeom prst="rect">
            <a:avLst/>
          </a:prstGeom>
        </p:spPr>
        <p:txBody>
          <a:bodyPr wrap="square" lIns="91425" tIns="91425" rIns="91425" bIns="91425" anchor="t" anchorCtr="0">
            <a:noAutofit/>
          </a:bodyPr>
          <a:lstStyle/>
          <a:p>
            <a:pPr marL="0" lvl="0" indent="0" rtl="0">
              <a:spcBef>
                <a:spcPts val="0"/>
              </a:spcBef>
              <a:buNone/>
            </a:pPr>
            <a:r>
              <a:rPr lang="en-GB"/>
              <a:t>Experimental Results : LDA + Sentiment Score</a:t>
            </a:r>
          </a:p>
        </p:txBody>
      </p:sp>
      <p:sp>
        <p:nvSpPr>
          <p:cNvPr id="369" name="Shape 369"/>
          <p:cNvSpPr txBox="1"/>
          <p:nvPr/>
        </p:nvSpPr>
        <p:spPr>
          <a:xfrm>
            <a:off x="865150" y="2465845"/>
            <a:ext cx="1768800" cy="229500"/>
          </a:xfrm>
          <a:prstGeom prst="rect">
            <a:avLst/>
          </a:prstGeom>
          <a:noFill/>
          <a:ln>
            <a:noFill/>
          </a:ln>
        </p:spPr>
        <p:txBody>
          <a:bodyPr wrap="square" lIns="91425" tIns="91425" rIns="91425" bIns="91425" anchor="t" anchorCtr="0">
            <a:noAutofit/>
          </a:bodyPr>
          <a:lstStyle/>
          <a:p>
            <a:pPr marL="0" lvl="0" indent="-6985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We achieved an accuracy of</a:t>
            </a:r>
          </a:p>
        </p:txBody>
      </p:sp>
      <p:sp>
        <p:nvSpPr>
          <p:cNvPr id="370" name="Shape 370"/>
          <p:cNvSpPr txBox="1"/>
          <p:nvPr/>
        </p:nvSpPr>
        <p:spPr>
          <a:xfrm>
            <a:off x="595750" y="2690895"/>
            <a:ext cx="2307600" cy="954600"/>
          </a:xfrm>
          <a:prstGeom prst="rect">
            <a:avLst/>
          </a:prstGeom>
          <a:noFill/>
          <a:ln>
            <a:noFill/>
          </a:ln>
        </p:spPr>
        <p:txBody>
          <a:bodyPr wrap="square" lIns="91425" tIns="91425" rIns="91425" bIns="91425" anchor="t" anchorCtr="0">
            <a:noAutofit/>
          </a:bodyPr>
          <a:lstStyle/>
          <a:p>
            <a:pPr marL="0" lvl="0" indent="-69850" algn="ctr" rtl="0">
              <a:lnSpc>
                <a:spcPct val="115000"/>
              </a:lnSpc>
              <a:spcBef>
                <a:spcPts val="0"/>
              </a:spcBef>
              <a:spcAft>
                <a:spcPts val="1600"/>
              </a:spcAft>
              <a:buClr>
                <a:srgbClr val="000000"/>
              </a:buClr>
              <a:buSzPts val="1100"/>
              <a:buFont typeface="Arial"/>
              <a:buNone/>
            </a:pPr>
            <a:r>
              <a:rPr lang="en-GB" sz="4800" b="1" dirty="0">
                <a:solidFill>
                  <a:schemeClr val="dk1"/>
                </a:solidFill>
                <a:latin typeface="Lato"/>
                <a:ea typeface="Lato"/>
                <a:cs typeface="Lato"/>
                <a:sym typeface="Lato"/>
              </a:rPr>
              <a:t>54%</a:t>
            </a:r>
          </a:p>
        </p:txBody>
      </p:sp>
      <p:sp>
        <p:nvSpPr>
          <p:cNvPr id="371" name="Shape 371"/>
          <p:cNvSpPr txBox="1"/>
          <p:nvPr/>
        </p:nvSpPr>
        <p:spPr>
          <a:xfrm>
            <a:off x="715450" y="3527900"/>
            <a:ext cx="2068200" cy="743100"/>
          </a:xfrm>
          <a:prstGeom prst="rect">
            <a:avLst/>
          </a:prstGeom>
          <a:noFill/>
          <a:ln>
            <a:noFill/>
          </a:ln>
        </p:spPr>
        <p:txBody>
          <a:bodyPr wrap="square" lIns="91425" tIns="91425" rIns="91425" bIns="91425" anchor="t" anchorCtr="0">
            <a:noAutofit/>
          </a:bodyPr>
          <a:lstStyle/>
          <a:p>
            <a:pPr marL="0" lvl="0" indent="-69850" algn="ctr" rtl="0">
              <a:lnSpc>
                <a:spcPct val="115000"/>
              </a:lnSpc>
              <a:spcBef>
                <a:spcPts val="0"/>
              </a:spcBef>
              <a:spcAft>
                <a:spcPts val="1600"/>
              </a:spcAft>
              <a:buClr>
                <a:srgbClr val="000000"/>
              </a:buClr>
              <a:buSzPts val="1100"/>
              <a:buFont typeface="Arial"/>
              <a:buNone/>
            </a:pPr>
            <a:r>
              <a:rPr lang="en-GB" sz="1100" b="1">
                <a:solidFill>
                  <a:schemeClr val="accent1"/>
                </a:solidFill>
                <a:latin typeface="Lato"/>
                <a:ea typeface="Lato"/>
                <a:cs typeface="Lato"/>
                <a:sym typeface="Lato"/>
              </a:rPr>
              <a:t>in</a:t>
            </a:r>
            <a:r>
              <a:rPr lang="en-GB" sz="1200">
                <a:solidFill>
                  <a:srgbClr val="24292E"/>
                </a:solidFill>
                <a:highlight>
                  <a:srgbClr val="FFFFFF"/>
                </a:highlight>
              </a:rPr>
              <a:t> </a:t>
            </a:r>
            <a:r>
              <a:rPr lang="en-GB" sz="1100" b="1">
                <a:solidFill>
                  <a:schemeClr val="accent1"/>
                </a:solidFill>
                <a:latin typeface="Lato"/>
                <a:ea typeface="Lato"/>
                <a:cs typeface="Lato"/>
                <a:sym typeface="Lato"/>
              </a:rPr>
              <a:t>predicting rating stars from review</a:t>
            </a:r>
          </a:p>
        </p:txBody>
      </p:sp>
      <p:cxnSp>
        <p:nvCxnSpPr>
          <p:cNvPr id="372" name="Shape 372"/>
          <p:cNvCxnSpPr/>
          <p:nvPr/>
        </p:nvCxnSpPr>
        <p:spPr>
          <a:xfrm>
            <a:off x="3021000" y="2465850"/>
            <a:ext cx="0" cy="1832100"/>
          </a:xfrm>
          <a:prstGeom prst="straightConnector1">
            <a:avLst/>
          </a:prstGeom>
          <a:noFill/>
          <a:ln w="9525" cap="flat" cmpd="sng">
            <a:solidFill>
              <a:schemeClr val="accent1"/>
            </a:solidFill>
            <a:prstDash val="dot"/>
            <a:round/>
            <a:headEnd type="none" w="lg" len="lg"/>
            <a:tailEnd type="none" w="lg" len="lg"/>
          </a:ln>
        </p:spPr>
      </p:cxnSp>
      <p:pic>
        <p:nvPicPr>
          <p:cNvPr id="2" name="Picture 1">
            <a:extLst>
              <a:ext uri="{FF2B5EF4-FFF2-40B4-BE49-F238E27FC236}">
                <a16:creationId xmlns:a16="http://schemas.microsoft.com/office/drawing/2014/main" id="{23EF88DE-B46B-4DAF-AEA3-7BD3A3BB9C99}"/>
              </a:ext>
            </a:extLst>
          </p:cNvPr>
          <p:cNvPicPr>
            <a:picLocks noChangeAspect="1"/>
          </p:cNvPicPr>
          <p:nvPr/>
        </p:nvPicPr>
        <p:blipFill>
          <a:blip r:embed="rId3"/>
          <a:stretch>
            <a:fillRect/>
          </a:stretch>
        </p:blipFill>
        <p:spPr>
          <a:xfrm>
            <a:off x="3170700" y="2312433"/>
            <a:ext cx="5973300" cy="192074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730000" y="1318650"/>
            <a:ext cx="7909200" cy="551700"/>
          </a:xfrm>
          <a:prstGeom prst="rect">
            <a:avLst/>
          </a:prstGeom>
        </p:spPr>
        <p:txBody>
          <a:bodyPr wrap="square" lIns="91425" tIns="91425" rIns="91425" bIns="91425" anchor="t" anchorCtr="0">
            <a:noAutofit/>
          </a:bodyPr>
          <a:lstStyle/>
          <a:p>
            <a:pPr marL="0" lvl="0" indent="0" rtl="0">
              <a:spcBef>
                <a:spcPts val="0"/>
              </a:spcBef>
              <a:buNone/>
            </a:pPr>
            <a:r>
              <a:rPr lang="en-GB"/>
              <a:t>Probability Distribution of Error : Random Forest</a:t>
            </a:r>
          </a:p>
        </p:txBody>
      </p:sp>
      <p:pic>
        <p:nvPicPr>
          <p:cNvPr id="2" name="Picture 1">
            <a:extLst>
              <a:ext uri="{FF2B5EF4-FFF2-40B4-BE49-F238E27FC236}">
                <a16:creationId xmlns:a16="http://schemas.microsoft.com/office/drawing/2014/main" id="{C805D401-D35B-41FE-B8EB-B8E100F15E05}"/>
              </a:ext>
            </a:extLst>
          </p:cNvPr>
          <p:cNvPicPr>
            <a:picLocks noChangeAspect="1"/>
          </p:cNvPicPr>
          <p:nvPr/>
        </p:nvPicPr>
        <p:blipFill>
          <a:blip r:embed="rId3"/>
          <a:stretch>
            <a:fillRect/>
          </a:stretch>
        </p:blipFill>
        <p:spPr>
          <a:xfrm>
            <a:off x="730000" y="1937874"/>
            <a:ext cx="5344229" cy="320562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730000" y="1318650"/>
            <a:ext cx="7909200" cy="551700"/>
          </a:xfrm>
          <a:prstGeom prst="rect">
            <a:avLst/>
          </a:prstGeom>
        </p:spPr>
        <p:txBody>
          <a:bodyPr wrap="square" lIns="91425" tIns="91425" rIns="91425" bIns="91425" anchor="t" anchorCtr="0">
            <a:noAutofit/>
          </a:bodyPr>
          <a:lstStyle/>
          <a:p>
            <a:pPr marL="0" lvl="0" indent="0">
              <a:spcBef>
                <a:spcPts val="0"/>
              </a:spcBef>
              <a:buNone/>
            </a:pPr>
            <a:r>
              <a:rPr lang="en-GB"/>
              <a:t>Probability Distribution of Error : kNN</a:t>
            </a:r>
          </a:p>
        </p:txBody>
      </p:sp>
      <p:pic>
        <p:nvPicPr>
          <p:cNvPr id="2" name="Picture 1">
            <a:extLst>
              <a:ext uri="{FF2B5EF4-FFF2-40B4-BE49-F238E27FC236}">
                <a16:creationId xmlns:a16="http://schemas.microsoft.com/office/drawing/2014/main" id="{9C215206-B4A8-4327-A143-D22900CAB134}"/>
              </a:ext>
            </a:extLst>
          </p:cNvPr>
          <p:cNvPicPr>
            <a:picLocks noChangeAspect="1"/>
          </p:cNvPicPr>
          <p:nvPr/>
        </p:nvPicPr>
        <p:blipFill>
          <a:blip r:embed="rId3"/>
          <a:stretch>
            <a:fillRect/>
          </a:stretch>
        </p:blipFill>
        <p:spPr>
          <a:xfrm>
            <a:off x="730000" y="1908661"/>
            <a:ext cx="5279705" cy="315086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730000" y="1318650"/>
            <a:ext cx="7909200" cy="551700"/>
          </a:xfrm>
          <a:prstGeom prst="rect">
            <a:avLst/>
          </a:prstGeom>
        </p:spPr>
        <p:txBody>
          <a:bodyPr wrap="square" lIns="91425" tIns="91425" rIns="91425" bIns="91425" anchor="t" anchorCtr="0">
            <a:noAutofit/>
          </a:bodyPr>
          <a:lstStyle/>
          <a:p>
            <a:pPr marL="0" lvl="0" indent="0" rtl="0">
              <a:spcBef>
                <a:spcPts val="0"/>
              </a:spcBef>
              <a:buNone/>
            </a:pPr>
            <a:r>
              <a:rPr lang="en-GB"/>
              <a:t>Probability Distribution of Error : Naive Bayes</a:t>
            </a:r>
          </a:p>
        </p:txBody>
      </p:sp>
      <p:pic>
        <p:nvPicPr>
          <p:cNvPr id="2" name="Picture 1">
            <a:extLst>
              <a:ext uri="{FF2B5EF4-FFF2-40B4-BE49-F238E27FC236}">
                <a16:creationId xmlns:a16="http://schemas.microsoft.com/office/drawing/2014/main" id="{612CBE23-8C84-417D-B87A-CF74CFCEA877}"/>
              </a:ext>
            </a:extLst>
          </p:cNvPr>
          <p:cNvPicPr>
            <a:picLocks noChangeAspect="1"/>
          </p:cNvPicPr>
          <p:nvPr/>
        </p:nvPicPr>
        <p:blipFill>
          <a:blip r:embed="rId3"/>
          <a:stretch>
            <a:fillRect/>
          </a:stretch>
        </p:blipFill>
        <p:spPr>
          <a:xfrm>
            <a:off x="730001" y="1910751"/>
            <a:ext cx="5213600" cy="32458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GB"/>
              <a:t>Introduction</a:t>
            </a:r>
          </a:p>
        </p:txBody>
      </p:sp>
      <p:sp>
        <p:nvSpPr>
          <p:cNvPr id="157" name="Shape 157"/>
          <p:cNvSpPr txBox="1">
            <a:spLocks noGrp="1"/>
          </p:cNvSpPr>
          <p:nvPr>
            <p:ph type="body" idx="1"/>
          </p:nvPr>
        </p:nvSpPr>
        <p:spPr>
          <a:xfrm>
            <a:off x="729450" y="1853850"/>
            <a:ext cx="2832300" cy="3033000"/>
          </a:xfrm>
          <a:prstGeom prst="rect">
            <a:avLst/>
          </a:prstGeom>
        </p:spPr>
        <p:txBody>
          <a:bodyPr wrap="square" lIns="91425" tIns="91425" rIns="91425" bIns="91425" anchor="t" anchorCtr="0">
            <a:noAutofit/>
          </a:bodyPr>
          <a:lstStyle/>
          <a:p>
            <a:pPr marL="457200" lvl="0" indent="-304800" rtl="0">
              <a:lnSpc>
                <a:spcPct val="115000"/>
              </a:lnSpc>
              <a:spcBef>
                <a:spcPts val="1000"/>
              </a:spcBef>
              <a:spcAft>
                <a:spcPts val="1000"/>
              </a:spcAft>
              <a:buClr>
                <a:srgbClr val="000000"/>
              </a:buClr>
              <a:buSzPts val="1200"/>
              <a:buChar char="●"/>
            </a:pPr>
            <a:r>
              <a:rPr lang="en-GB" sz="1200">
                <a:solidFill>
                  <a:srgbClr val="000000"/>
                </a:solidFill>
              </a:rPr>
              <a:t>Various platforms are  present for people express their views on a matter</a:t>
            </a:r>
          </a:p>
          <a:p>
            <a:pPr marL="457200" lvl="0" indent="-304800" rtl="0">
              <a:lnSpc>
                <a:spcPct val="115000"/>
              </a:lnSpc>
              <a:spcBef>
                <a:spcPts val="1000"/>
              </a:spcBef>
              <a:spcAft>
                <a:spcPts val="1000"/>
              </a:spcAft>
              <a:buClr>
                <a:srgbClr val="000000"/>
              </a:buClr>
              <a:buSzPts val="1200"/>
              <a:buChar char="●"/>
            </a:pPr>
            <a:r>
              <a:rPr lang="en-GB" sz="1200">
                <a:solidFill>
                  <a:srgbClr val="000000"/>
                </a:solidFill>
              </a:rPr>
              <a:t>To get a general public opinion one may have to read all the views on the matter</a:t>
            </a:r>
          </a:p>
          <a:p>
            <a:pPr marL="457200" lvl="0" indent="-304800" rtl="0">
              <a:spcBef>
                <a:spcPts val="1000"/>
              </a:spcBef>
              <a:spcAft>
                <a:spcPts val="1000"/>
              </a:spcAft>
              <a:buClr>
                <a:srgbClr val="000000"/>
              </a:buClr>
              <a:buSzPts val="1200"/>
              <a:buChar char="●"/>
            </a:pPr>
            <a:r>
              <a:rPr lang="en-GB" sz="1200">
                <a:solidFill>
                  <a:srgbClr val="000000"/>
                </a:solidFill>
              </a:rPr>
              <a:t>This leads to a subclass of data mining problems: sentiment analysis</a:t>
            </a:r>
          </a:p>
          <a:p>
            <a:pPr marL="0" lvl="0" indent="0" rtl="0">
              <a:lnSpc>
                <a:spcPct val="115000"/>
              </a:lnSpc>
              <a:spcBef>
                <a:spcPts val="1000"/>
              </a:spcBef>
              <a:spcAft>
                <a:spcPts val="1000"/>
              </a:spcAft>
              <a:buNone/>
            </a:pPr>
            <a:endParaRPr sz="1600">
              <a:solidFill>
                <a:srgbClr val="000000"/>
              </a:solidFill>
            </a:endParaRPr>
          </a:p>
        </p:txBody>
      </p:sp>
      <p:pic>
        <p:nvPicPr>
          <p:cNvPr id="158" name="Shape 158"/>
          <p:cNvPicPr preferRelativeResize="0"/>
          <p:nvPr/>
        </p:nvPicPr>
        <p:blipFill>
          <a:blip r:embed="rId3">
            <a:alphaModFix/>
          </a:blip>
          <a:stretch>
            <a:fillRect/>
          </a:stretch>
        </p:blipFill>
        <p:spPr>
          <a:xfrm>
            <a:off x="3935075" y="1922450"/>
            <a:ext cx="4831126" cy="2654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rtl="0">
              <a:spcBef>
                <a:spcPts val="0"/>
              </a:spcBef>
              <a:buNone/>
            </a:pPr>
            <a:r>
              <a:rPr lang="en-GB"/>
              <a:t>Limitation </a:t>
            </a:r>
          </a:p>
        </p:txBody>
      </p:sp>
      <p:sp>
        <p:nvSpPr>
          <p:cNvPr id="397" name="Shape 397"/>
          <p:cNvSpPr txBox="1">
            <a:spLocks noGrp="1"/>
          </p:cNvSpPr>
          <p:nvPr>
            <p:ph type="body" idx="1"/>
          </p:nvPr>
        </p:nvSpPr>
        <p:spPr>
          <a:xfrm>
            <a:off x="729450" y="2579621"/>
            <a:ext cx="3518100" cy="1228500"/>
          </a:xfrm>
          <a:prstGeom prst="rect">
            <a:avLst/>
          </a:prstGeom>
        </p:spPr>
        <p:txBody>
          <a:bodyPr wrap="square" lIns="91425" tIns="91425" rIns="91425" bIns="91425" anchor="t" anchorCtr="0">
            <a:noAutofit/>
          </a:bodyPr>
          <a:lstStyle/>
          <a:p>
            <a:pPr marL="0" lvl="0" indent="0" rtl="0">
              <a:lnSpc>
                <a:spcPct val="150000"/>
              </a:lnSpc>
              <a:spcBef>
                <a:spcPts val="0"/>
              </a:spcBef>
              <a:buNone/>
            </a:pPr>
            <a:r>
              <a:rPr lang="en-GB" sz="1500"/>
              <a:t>Average star rating is unstable during 2004-09 due to low number of reviews</a:t>
            </a:r>
          </a:p>
        </p:txBody>
      </p:sp>
      <p:pic>
        <p:nvPicPr>
          <p:cNvPr id="398" name="Shape 398"/>
          <p:cNvPicPr preferRelativeResize="0"/>
          <p:nvPr/>
        </p:nvPicPr>
        <p:blipFill>
          <a:blip r:embed="rId3">
            <a:alphaModFix/>
          </a:blip>
          <a:stretch>
            <a:fillRect/>
          </a:stretch>
        </p:blipFill>
        <p:spPr>
          <a:xfrm>
            <a:off x="4733300" y="1770825"/>
            <a:ext cx="3703300" cy="2532811"/>
          </a:xfrm>
          <a:prstGeom prst="rect">
            <a:avLst/>
          </a:prstGeom>
          <a:noFill/>
          <a:ln>
            <a:noFill/>
          </a:ln>
        </p:spPr>
      </p:pic>
      <p:sp>
        <p:nvSpPr>
          <p:cNvPr id="399" name="Shape 399"/>
          <p:cNvSpPr txBox="1"/>
          <p:nvPr/>
        </p:nvSpPr>
        <p:spPr>
          <a:xfrm>
            <a:off x="4917100" y="4227425"/>
            <a:ext cx="3335700" cy="3495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GB"/>
              <a:t>Average rating over the years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GB"/>
              <a:t>Future Improvements</a:t>
            </a:r>
          </a:p>
        </p:txBody>
      </p:sp>
      <p:pic>
        <p:nvPicPr>
          <p:cNvPr id="405" name="Shape 405"/>
          <p:cNvPicPr preferRelativeResize="0"/>
          <p:nvPr/>
        </p:nvPicPr>
        <p:blipFill>
          <a:blip r:embed="rId3">
            <a:alphaModFix/>
          </a:blip>
          <a:stretch>
            <a:fillRect/>
          </a:stretch>
        </p:blipFill>
        <p:spPr>
          <a:xfrm>
            <a:off x="729450" y="1985350"/>
            <a:ext cx="3683275" cy="2062100"/>
          </a:xfrm>
          <a:prstGeom prst="rect">
            <a:avLst/>
          </a:prstGeom>
          <a:noFill/>
          <a:ln>
            <a:noFill/>
          </a:ln>
        </p:spPr>
      </p:pic>
      <p:pic>
        <p:nvPicPr>
          <p:cNvPr id="406" name="Shape 406"/>
          <p:cNvPicPr preferRelativeResize="0"/>
          <p:nvPr/>
        </p:nvPicPr>
        <p:blipFill>
          <a:blip r:embed="rId4">
            <a:alphaModFix/>
          </a:blip>
          <a:stretch>
            <a:fillRect/>
          </a:stretch>
        </p:blipFill>
        <p:spPr>
          <a:xfrm>
            <a:off x="4641325" y="1985350"/>
            <a:ext cx="3720622" cy="2082175"/>
          </a:xfrm>
          <a:prstGeom prst="rect">
            <a:avLst/>
          </a:prstGeom>
          <a:noFill/>
          <a:ln>
            <a:noFill/>
          </a:ln>
        </p:spPr>
      </p:pic>
      <p:sp>
        <p:nvSpPr>
          <p:cNvPr id="407" name="Shape 407"/>
          <p:cNvSpPr txBox="1"/>
          <p:nvPr/>
        </p:nvSpPr>
        <p:spPr>
          <a:xfrm>
            <a:off x="729450" y="4254150"/>
            <a:ext cx="7632600" cy="827100"/>
          </a:xfrm>
          <a:prstGeom prst="rect">
            <a:avLst/>
          </a:prstGeom>
          <a:noFill/>
          <a:ln>
            <a:noFill/>
          </a:ln>
        </p:spPr>
        <p:txBody>
          <a:bodyPr wrap="square" lIns="91425" tIns="91425" rIns="91425" bIns="91425" anchor="t" anchorCtr="0">
            <a:noAutofit/>
          </a:bodyPr>
          <a:lstStyle/>
          <a:p>
            <a:pPr marL="457200" lvl="0" indent="-311150" rtl="0">
              <a:lnSpc>
                <a:spcPct val="100000"/>
              </a:lnSpc>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Reviews after 2013 became more focused towards the quality of service and behavior of the staff</a:t>
            </a:r>
          </a:p>
          <a:p>
            <a:pPr marL="457200" lvl="0" indent="-311150" rtl="0">
              <a:lnSpc>
                <a:spcPct val="100000"/>
              </a:lnSpc>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Slope for average rating also increases significantly after 2013</a:t>
            </a:r>
          </a:p>
          <a:p>
            <a:pPr marL="457200" lvl="0" indent="-311150" rtl="0">
              <a:lnSpc>
                <a:spcPct val="100000"/>
              </a:lnSpc>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Therefore temporal effect affects restaurant ratings</a:t>
            </a:r>
          </a:p>
          <a:p>
            <a:pPr marL="0" lvl="0" indent="0" algn="ctr" rtl="0">
              <a:lnSpc>
                <a:spcPct val="150000"/>
              </a:lnSpc>
              <a:spcBef>
                <a:spcPts val="0"/>
              </a:spcBef>
              <a:spcAft>
                <a:spcPts val="1600"/>
              </a:spcAft>
              <a:buNone/>
            </a:pPr>
            <a:endParaRPr sz="1300">
              <a:solidFill>
                <a:schemeClr val="accen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GB"/>
              <a:t>Future Improvements</a:t>
            </a:r>
          </a:p>
          <a:p>
            <a:pPr marL="0" lvl="0" indent="0">
              <a:spcBef>
                <a:spcPts val="0"/>
              </a:spcBef>
              <a:buNone/>
            </a:pPr>
            <a:endParaRPr/>
          </a:p>
        </p:txBody>
      </p:sp>
      <p:sp>
        <p:nvSpPr>
          <p:cNvPr id="413" name="Shape 413"/>
          <p:cNvSpPr txBox="1">
            <a:spLocks noGrp="1"/>
          </p:cNvSpPr>
          <p:nvPr>
            <p:ph type="body" idx="1"/>
          </p:nvPr>
        </p:nvSpPr>
        <p:spPr>
          <a:xfrm>
            <a:off x="729450" y="2078875"/>
            <a:ext cx="7688700" cy="2299200"/>
          </a:xfrm>
          <a:prstGeom prst="rect">
            <a:avLst/>
          </a:prstGeom>
        </p:spPr>
        <p:txBody>
          <a:bodyPr wrap="square" lIns="91425" tIns="91425" rIns="91425" bIns="91425" anchor="t" anchorCtr="0">
            <a:noAutofit/>
          </a:bodyPr>
          <a:lstStyle/>
          <a:p>
            <a:pPr marL="457200" lvl="0" indent="-323850" rtl="0">
              <a:lnSpc>
                <a:spcPct val="150000"/>
              </a:lnSpc>
              <a:spcBef>
                <a:spcPts val="0"/>
              </a:spcBef>
              <a:spcAft>
                <a:spcPts val="0"/>
              </a:spcAft>
              <a:buSzPts val="1500"/>
              <a:buChar char="●"/>
            </a:pPr>
            <a:r>
              <a:rPr lang="en-GB" sz="1500"/>
              <a:t>Include temporal effect in our model by using different model parameters for years &lt;= 2013 and &gt;2013</a:t>
            </a:r>
          </a:p>
          <a:p>
            <a:pPr marL="457200" lvl="0" indent="-323850" rtl="0">
              <a:lnSpc>
                <a:spcPct val="150000"/>
              </a:lnSpc>
              <a:spcBef>
                <a:spcPts val="0"/>
              </a:spcBef>
              <a:spcAft>
                <a:spcPts val="0"/>
              </a:spcAft>
              <a:buSzPts val="1500"/>
              <a:buChar char="●"/>
            </a:pPr>
            <a:r>
              <a:rPr lang="en-GB" sz="1500"/>
              <a:t>Assess accuracy with tf-idf features set derived from n-grams in the data</a:t>
            </a:r>
          </a:p>
          <a:p>
            <a:pPr marL="457200" lvl="0" indent="-323850" rtl="0">
              <a:lnSpc>
                <a:spcPct val="150000"/>
              </a:lnSpc>
              <a:spcBef>
                <a:spcPts val="0"/>
              </a:spcBef>
              <a:buSzPts val="1500"/>
              <a:buChar char="●"/>
            </a:pPr>
            <a:r>
              <a:rPr lang="en-GB" sz="1500"/>
              <a:t>Study results from other classification techniques like Logistic Regression, AdaBoost, etc.</a:t>
            </a:r>
          </a:p>
          <a:p>
            <a:pPr marL="0" lvl="0" indent="0">
              <a:spcBef>
                <a:spcPts val="0"/>
              </a:spcBef>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ctrTitle"/>
          </p:nvPr>
        </p:nvSpPr>
        <p:spPr>
          <a:xfrm>
            <a:off x="729450" y="1322450"/>
            <a:ext cx="7688100" cy="1664700"/>
          </a:xfrm>
          <a:prstGeom prst="rect">
            <a:avLst/>
          </a:prstGeom>
        </p:spPr>
        <p:txBody>
          <a:bodyPr wrap="square" lIns="91425" tIns="91425" rIns="91425" bIns="91425" anchor="t" anchorCtr="0">
            <a:noAutofit/>
          </a:bodyPr>
          <a:lstStyle/>
          <a:p>
            <a:pPr marL="0" lvl="0" indent="0" rtl="0">
              <a:spcBef>
                <a:spcPts val="0"/>
              </a:spcBef>
              <a:buNone/>
            </a:pPr>
            <a:r>
              <a:rPr lang="en-GB" sz="4800">
                <a:solidFill>
                  <a:srgbClr val="000000"/>
                </a:solidFil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GB"/>
              <a:t>Purpose</a:t>
            </a:r>
          </a:p>
        </p:txBody>
      </p:sp>
      <p:pic>
        <p:nvPicPr>
          <p:cNvPr id="164" name="Shape 164"/>
          <p:cNvPicPr preferRelativeResize="0"/>
          <p:nvPr/>
        </p:nvPicPr>
        <p:blipFill>
          <a:blip r:embed="rId3">
            <a:alphaModFix/>
          </a:blip>
          <a:stretch>
            <a:fillRect/>
          </a:stretch>
        </p:blipFill>
        <p:spPr>
          <a:xfrm>
            <a:off x="2161874" y="1755475"/>
            <a:ext cx="4669751" cy="1836175"/>
          </a:xfrm>
          <a:prstGeom prst="rect">
            <a:avLst/>
          </a:prstGeom>
          <a:noFill/>
          <a:ln>
            <a:noFill/>
          </a:ln>
        </p:spPr>
      </p:pic>
      <p:sp>
        <p:nvSpPr>
          <p:cNvPr id="165" name="Shape 165"/>
          <p:cNvSpPr/>
          <p:nvPr/>
        </p:nvSpPr>
        <p:spPr>
          <a:xfrm>
            <a:off x="1188525" y="4210900"/>
            <a:ext cx="1731600" cy="630600"/>
          </a:xfrm>
          <a:prstGeom prst="rect">
            <a:avLst/>
          </a:prstGeom>
          <a:gradFill>
            <a:gsLst>
              <a:gs pos="0">
                <a:srgbClr val="24D2BA"/>
              </a:gs>
              <a:gs pos="100000">
                <a:srgbClr val="155E54"/>
              </a:gs>
            </a:gsLst>
            <a:path path="circle">
              <a:fillToRect l="50000" t="50000" r="50000" b="50000"/>
            </a:path>
            <a:tileRect/>
          </a:gradFill>
          <a:ln w="9525" cap="flat" cmpd="sng">
            <a:solidFill>
              <a:srgbClr val="F3F3F3"/>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GB">
                <a:solidFill>
                  <a:schemeClr val="lt1"/>
                </a:solidFill>
              </a:rPr>
              <a:t>Success of Product</a:t>
            </a:r>
          </a:p>
        </p:txBody>
      </p:sp>
      <p:sp>
        <p:nvSpPr>
          <p:cNvPr id="166" name="Shape 166"/>
          <p:cNvSpPr/>
          <p:nvPr/>
        </p:nvSpPr>
        <p:spPr>
          <a:xfrm>
            <a:off x="3571575" y="4234000"/>
            <a:ext cx="2002200" cy="630600"/>
          </a:xfrm>
          <a:prstGeom prst="rect">
            <a:avLst/>
          </a:prstGeom>
          <a:gradFill>
            <a:gsLst>
              <a:gs pos="0">
                <a:srgbClr val="24D2BA"/>
              </a:gs>
              <a:gs pos="100000">
                <a:srgbClr val="155E54"/>
              </a:gs>
            </a:gsLst>
            <a:path path="circle">
              <a:fillToRect l="50000" t="50000" r="50000" b="50000"/>
            </a:path>
            <a:tileRect/>
          </a:grad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GB">
                <a:solidFill>
                  <a:schemeClr val="lt1"/>
                </a:solidFill>
              </a:rPr>
              <a:t>Enhance Customer Experience</a:t>
            </a:r>
          </a:p>
        </p:txBody>
      </p:sp>
      <p:sp>
        <p:nvSpPr>
          <p:cNvPr id="167" name="Shape 167"/>
          <p:cNvSpPr/>
          <p:nvPr/>
        </p:nvSpPr>
        <p:spPr>
          <a:xfrm>
            <a:off x="6205375" y="4287100"/>
            <a:ext cx="2223300" cy="535200"/>
          </a:xfrm>
          <a:prstGeom prst="rect">
            <a:avLst/>
          </a:prstGeom>
          <a:gradFill>
            <a:gsLst>
              <a:gs pos="0">
                <a:srgbClr val="24D2BA"/>
              </a:gs>
              <a:gs pos="100000">
                <a:srgbClr val="155E54"/>
              </a:gs>
            </a:gsLst>
            <a:path path="circle">
              <a:fillToRect l="50000" t="50000" r="50000" b="50000"/>
            </a:path>
            <a:tileRect/>
          </a:gra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GB">
                <a:solidFill>
                  <a:schemeClr val="lt1"/>
                </a:solidFill>
              </a:rPr>
              <a:t> Competitive Advantage</a:t>
            </a:r>
          </a:p>
        </p:txBody>
      </p:sp>
      <p:cxnSp>
        <p:nvCxnSpPr>
          <p:cNvPr id="168" name="Shape 168"/>
          <p:cNvCxnSpPr>
            <a:endCxn id="165" idx="0"/>
          </p:cNvCxnSpPr>
          <p:nvPr/>
        </p:nvCxnSpPr>
        <p:spPr>
          <a:xfrm flipH="1">
            <a:off x="2054325" y="3659200"/>
            <a:ext cx="1839300" cy="551700"/>
          </a:xfrm>
          <a:prstGeom prst="straightConnector1">
            <a:avLst/>
          </a:prstGeom>
          <a:noFill/>
          <a:ln w="9525" cap="flat" cmpd="sng">
            <a:solidFill>
              <a:schemeClr val="dk2"/>
            </a:solidFill>
            <a:prstDash val="solid"/>
            <a:round/>
            <a:headEnd type="none" w="lg" len="lg"/>
            <a:tailEnd type="triangle" w="lg" len="lg"/>
          </a:ln>
        </p:spPr>
      </p:cxnSp>
      <p:cxnSp>
        <p:nvCxnSpPr>
          <p:cNvPr id="169" name="Shape 169"/>
          <p:cNvCxnSpPr>
            <a:stCxn id="164" idx="2"/>
            <a:endCxn id="166" idx="0"/>
          </p:cNvCxnSpPr>
          <p:nvPr/>
        </p:nvCxnSpPr>
        <p:spPr>
          <a:xfrm>
            <a:off x="4496750" y="3591650"/>
            <a:ext cx="75900" cy="642300"/>
          </a:xfrm>
          <a:prstGeom prst="straightConnector1">
            <a:avLst/>
          </a:prstGeom>
          <a:noFill/>
          <a:ln w="9525" cap="flat" cmpd="sng">
            <a:solidFill>
              <a:schemeClr val="dk2"/>
            </a:solidFill>
            <a:prstDash val="solid"/>
            <a:round/>
            <a:headEnd type="none" w="lg" len="lg"/>
            <a:tailEnd type="triangle" w="lg" len="lg"/>
          </a:ln>
        </p:spPr>
      </p:cxnSp>
      <p:cxnSp>
        <p:nvCxnSpPr>
          <p:cNvPr id="170" name="Shape 170"/>
          <p:cNvCxnSpPr>
            <a:endCxn id="167" idx="0"/>
          </p:cNvCxnSpPr>
          <p:nvPr/>
        </p:nvCxnSpPr>
        <p:spPr>
          <a:xfrm>
            <a:off x="5093725" y="3581800"/>
            <a:ext cx="2223300" cy="7053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GB"/>
              <a:t>Goal</a:t>
            </a:r>
          </a:p>
        </p:txBody>
      </p:sp>
      <p:sp>
        <p:nvSpPr>
          <p:cNvPr id="176" name="Shape 176"/>
          <p:cNvSpPr txBox="1">
            <a:spLocks noGrp="1"/>
          </p:cNvSpPr>
          <p:nvPr>
            <p:ph type="body" idx="1"/>
          </p:nvPr>
        </p:nvSpPr>
        <p:spPr>
          <a:xfrm>
            <a:off x="729450" y="2383675"/>
            <a:ext cx="4491600" cy="2261100"/>
          </a:xfrm>
          <a:prstGeom prst="rect">
            <a:avLst/>
          </a:prstGeom>
        </p:spPr>
        <p:txBody>
          <a:bodyPr wrap="square" lIns="91425" tIns="91425" rIns="91425" bIns="91425" anchor="t" anchorCtr="0">
            <a:noAutofit/>
          </a:bodyPr>
          <a:lstStyle/>
          <a:p>
            <a:pPr marL="457200" lvl="0" indent="-304800" rtl="0">
              <a:spcBef>
                <a:spcPts val="1000"/>
              </a:spcBef>
              <a:spcAft>
                <a:spcPts val="1000"/>
              </a:spcAft>
              <a:buClr>
                <a:srgbClr val="000000"/>
              </a:buClr>
              <a:buSzPts val="1200"/>
              <a:buFont typeface="Arial"/>
              <a:buChar char="●"/>
            </a:pPr>
            <a:r>
              <a:rPr lang="en-GB" sz="1200">
                <a:solidFill>
                  <a:srgbClr val="000000"/>
                </a:solidFill>
                <a:latin typeface="Arial"/>
                <a:ea typeface="Arial"/>
                <a:cs typeface="Arial"/>
                <a:sym typeface="Arial"/>
              </a:rPr>
              <a:t>The goal of our project is to identify the rating of a review based on its text.</a:t>
            </a:r>
          </a:p>
          <a:p>
            <a:pPr marL="457200" lvl="0" indent="-304800" rtl="0">
              <a:spcBef>
                <a:spcPts val="1000"/>
              </a:spcBef>
              <a:spcAft>
                <a:spcPts val="1000"/>
              </a:spcAft>
              <a:buClr>
                <a:srgbClr val="000000"/>
              </a:buClr>
              <a:buSzPts val="1200"/>
              <a:buFont typeface="Arial"/>
              <a:buChar char="●"/>
            </a:pPr>
            <a:r>
              <a:rPr lang="en-GB" sz="1200">
                <a:solidFill>
                  <a:srgbClr val="000000"/>
                </a:solidFill>
                <a:latin typeface="Arial"/>
                <a:ea typeface="Arial"/>
                <a:cs typeface="Arial"/>
                <a:sym typeface="Arial"/>
              </a:rPr>
              <a:t>Predict restaurant ratings based on their reviews from Yelp Database</a:t>
            </a:r>
          </a:p>
        </p:txBody>
      </p:sp>
      <p:pic>
        <p:nvPicPr>
          <p:cNvPr id="177" name="Shape 177"/>
          <p:cNvPicPr preferRelativeResize="0"/>
          <p:nvPr/>
        </p:nvPicPr>
        <p:blipFill>
          <a:blip r:embed="rId3">
            <a:alphaModFix/>
          </a:blip>
          <a:stretch>
            <a:fillRect/>
          </a:stretch>
        </p:blipFill>
        <p:spPr>
          <a:xfrm>
            <a:off x="5530773" y="2253625"/>
            <a:ext cx="3123077" cy="1624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GB"/>
              <a:t>Dataset Description</a:t>
            </a:r>
          </a:p>
        </p:txBody>
      </p:sp>
      <p:sp>
        <p:nvSpPr>
          <p:cNvPr id="183" name="Shape 183"/>
          <p:cNvSpPr txBox="1">
            <a:spLocks noGrp="1"/>
          </p:cNvSpPr>
          <p:nvPr>
            <p:ph type="body" idx="1"/>
          </p:nvPr>
        </p:nvSpPr>
        <p:spPr>
          <a:xfrm>
            <a:off x="729450" y="2078875"/>
            <a:ext cx="4063200" cy="2261100"/>
          </a:xfrm>
          <a:prstGeom prst="rect">
            <a:avLst/>
          </a:prstGeom>
        </p:spPr>
        <p:txBody>
          <a:bodyPr wrap="square" lIns="91425" tIns="91425" rIns="91425" bIns="91425" anchor="t" anchorCtr="0">
            <a:noAutofit/>
          </a:bodyPr>
          <a:lstStyle/>
          <a:p>
            <a:pPr marL="457200" lvl="0" indent="-311150" rtl="0">
              <a:spcBef>
                <a:spcPts val="1000"/>
              </a:spcBef>
              <a:spcAft>
                <a:spcPts val="0"/>
              </a:spcAft>
              <a:buSzPts val="1300"/>
              <a:buChar char="●"/>
            </a:pPr>
            <a:r>
              <a:rPr lang="en-GB"/>
              <a:t> Yelp Dataset</a:t>
            </a:r>
          </a:p>
          <a:p>
            <a:pPr marL="914400" lvl="1" indent="-298450" rtl="0">
              <a:spcBef>
                <a:spcPts val="1000"/>
              </a:spcBef>
              <a:spcAft>
                <a:spcPts val="0"/>
              </a:spcAft>
              <a:buSzPts val="1100"/>
              <a:buChar char="○"/>
            </a:pPr>
            <a:r>
              <a:rPr lang="en-GB"/>
              <a:t>User</a:t>
            </a:r>
          </a:p>
          <a:p>
            <a:pPr marL="914400" lvl="1" indent="-298450" rtl="0">
              <a:spcBef>
                <a:spcPts val="1000"/>
              </a:spcBef>
              <a:spcAft>
                <a:spcPts val="0"/>
              </a:spcAft>
              <a:buSzPts val="1100"/>
              <a:buChar char="○"/>
            </a:pPr>
            <a:r>
              <a:rPr lang="en-GB"/>
              <a:t>Business</a:t>
            </a:r>
          </a:p>
          <a:p>
            <a:pPr marL="914400" lvl="1" indent="-298450" rtl="0">
              <a:spcBef>
                <a:spcPts val="1000"/>
              </a:spcBef>
              <a:spcAft>
                <a:spcPts val="0"/>
              </a:spcAft>
              <a:buSzPts val="1100"/>
              <a:buChar char="○"/>
            </a:pPr>
            <a:r>
              <a:rPr lang="en-GB"/>
              <a:t>Reviews</a:t>
            </a:r>
          </a:p>
          <a:p>
            <a:pPr marL="457200" lvl="0" indent="-311150" rtl="0">
              <a:spcBef>
                <a:spcPts val="1000"/>
              </a:spcBef>
              <a:spcAft>
                <a:spcPts val="0"/>
              </a:spcAft>
              <a:buSzPts val="1300"/>
              <a:buChar char="●"/>
            </a:pPr>
            <a:r>
              <a:rPr lang="en-GB"/>
              <a:t>JSON -&gt; CSV</a:t>
            </a:r>
          </a:p>
          <a:p>
            <a:pPr marL="457200" lvl="0" indent="-311150" rtl="0">
              <a:spcBef>
                <a:spcPts val="1000"/>
              </a:spcBef>
              <a:spcAft>
                <a:spcPts val="0"/>
              </a:spcAft>
              <a:buSzPts val="1300"/>
              <a:buChar char="●"/>
            </a:pPr>
            <a:r>
              <a:rPr lang="en-GB"/>
              <a:t>Size : Around 19 GB </a:t>
            </a:r>
          </a:p>
        </p:txBody>
      </p:sp>
      <p:pic>
        <p:nvPicPr>
          <p:cNvPr id="184" name="Shape 184"/>
          <p:cNvPicPr preferRelativeResize="0"/>
          <p:nvPr/>
        </p:nvPicPr>
        <p:blipFill rotWithShape="1">
          <a:blip r:embed="rId3">
            <a:alphaModFix/>
          </a:blip>
          <a:srcRect l="-1200" r="1199"/>
          <a:stretch/>
        </p:blipFill>
        <p:spPr>
          <a:xfrm>
            <a:off x="4921800" y="1562425"/>
            <a:ext cx="3866750" cy="329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729450" y="1318650"/>
            <a:ext cx="7688700" cy="535200"/>
          </a:xfrm>
          <a:prstGeom prst="rect">
            <a:avLst/>
          </a:prstGeom>
        </p:spPr>
        <p:txBody>
          <a:bodyPr wrap="square" lIns="91425" tIns="91425" rIns="91425" bIns="91425" anchor="t" anchorCtr="0">
            <a:noAutofit/>
          </a:bodyPr>
          <a:lstStyle/>
          <a:p>
            <a:pPr marL="0" lvl="0" indent="0">
              <a:spcBef>
                <a:spcPts val="0"/>
              </a:spcBef>
              <a:buNone/>
            </a:pPr>
            <a:r>
              <a:rPr lang="en-GB"/>
              <a:t>Overview</a:t>
            </a:r>
          </a:p>
          <a:p>
            <a:pPr marL="0" lvl="0" indent="0">
              <a:spcBef>
                <a:spcPts val="0"/>
              </a:spcBef>
              <a:buNone/>
            </a:pPr>
            <a:endParaRPr/>
          </a:p>
        </p:txBody>
      </p:sp>
      <p:pic>
        <p:nvPicPr>
          <p:cNvPr id="190" name="Shape 190"/>
          <p:cNvPicPr preferRelativeResize="0"/>
          <p:nvPr/>
        </p:nvPicPr>
        <p:blipFill>
          <a:blip r:embed="rId3">
            <a:alphaModFix/>
          </a:blip>
          <a:stretch>
            <a:fillRect/>
          </a:stretch>
        </p:blipFill>
        <p:spPr>
          <a:xfrm>
            <a:off x="753375" y="1823451"/>
            <a:ext cx="1170025" cy="938254"/>
          </a:xfrm>
          <a:prstGeom prst="rect">
            <a:avLst/>
          </a:prstGeom>
          <a:noFill/>
          <a:ln>
            <a:noFill/>
          </a:ln>
        </p:spPr>
      </p:pic>
      <p:pic>
        <p:nvPicPr>
          <p:cNvPr id="191" name="Shape 191"/>
          <p:cNvPicPr preferRelativeResize="0"/>
          <p:nvPr/>
        </p:nvPicPr>
        <p:blipFill>
          <a:blip r:embed="rId4">
            <a:alphaModFix/>
          </a:blip>
          <a:stretch>
            <a:fillRect/>
          </a:stretch>
        </p:blipFill>
        <p:spPr>
          <a:xfrm>
            <a:off x="2511662" y="2825126"/>
            <a:ext cx="2155349" cy="752125"/>
          </a:xfrm>
          <a:prstGeom prst="rect">
            <a:avLst/>
          </a:prstGeom>
          <a:noFill/>
          <a:ln>
            <a:noFill/>
          </a:ln>
        </p:spPr>
      </p:pic>
      <p:pic>
        <p:nvPicPr>
          <p:cNvPr id="192" name="Shape 192"/>
          <p:cNvPicPr preferRelativeResize="0"/>
          <p:nvPr/>
        </p:nvPicPr>
        <p:blipFill>
          <a:blip r:embed="rId5">
            <a:alphaModFix/>
          </a:blip>
          <a:stretch>
            <a:fillRect/>
          </a:stretch>
        </p:blipFill>
        <p:spPr>
          <a:xfrm>
            <a:off x="4902360" y="3265925"/>
            <a:ext cx="1252615" cy="938250"/>
          </a:xfrm>
          <a:prstGeom prst="rect">
            <a:avLst/>
          </a:prstGeom>
          <a:noFill/>
          <a:ln>
            <a:noFill/>
          </a:ln>
        </p:spPr>
      </p:pic>
      <p:pic>
        <p:nvPicPr>
          <p:cNvPr id="193" name="Shape 193"/>
          <p:cNvPicPr preferRelativeResize="0"/>
          <p:nvPr/>
        </p:nvPicPr>
        <p:blipFill>
          <a:blip r:embed="rId6">
            <a:alphaModFix/>
          </a:blip>
          <a:stretch>
            <a:fillRect/>
          </a:stretch>
        </p:blipFill>
        <p:spPr>
          <a:xfrm>
            <a:off x="6704398" y="4053125"/>
            <a:ext cx="2155350" cy="756361"/>
          </a:xfrm>
          <a:prstGeom prst="rect">
            <a:avLst/>
          </a:prstGeom>
          <a:noFill/>
          <a:ln>
            <a:noFill/>
          </a:ln>
        </p:spPr>
      </p:pic>
      <p:sp>
        <p:nvSpPr>
          <p:cNvPr id="194" name="Shape 194"/>
          <p:cNvSpPr/>
          <p:nvPr/>
        </p:nvSpPr>
        <p:spPr>
          <a:xfrm rot="10798393" flipH="1">
            <a:off x="1810375" y="2883853"/>
            <a:ext cx="641700" cy="448200"/>
          </a:xfrm>
          <a:prstGeom prst="bentArrow">
            <a:avLst>
              <a:gd name="adj1" fmla="val 25000"/>
              <a:gd name="adj2" fmla="val 31044"/>
              <a:gd name="adj3" fmla="val 25000"/>
              <a:gd name="adj4" fmla="val 4375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95" name="Shape 195"/>
          <p:cNvSpPr/>
          <p:nvPr/>
        </p:nvSpPr>
        <p:spPr>
          <a:xfrm rot="10798393" flipH="1">
            <a:off x="6046675" y="4258103"/>
            <a:ext cx="641700" cy="448200"/>
          </a:xfrm>
          <a:prstGeom prst="bentArrow">
            <a:avLst>
              <a:gd name="adj1" fmla="val 25000"/>
              <a:gd name="adj2" fmla="val 31044"/>
              <a:gd name="adj3" fmla="val 25000"/>
              <a:gd name="adj4" fmla="val 4375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96" name="Shape 196"/>
          <p:cNvSpPr/>
          <p:nvPr/>
        </p:nvSpPr>
        <p:spPr>
          <a:xfrm rot="10798393" flipH="1">
            <a:off x="4218525" y="3527228"/>
            <a:ext cx="641700" cy="448200"/>
          </a:xfrm>
          <a:prstGeom prst="bentArrow">
            <a:avLst>
              <a:gd name="adj1" fmla="val 25000"/>
              <a:gd name="adj2" fmla="val 31044"/>
              <a:gd name="adj3" fmla="val 25000"/>
              <a:gd name="adj4" fmla="val 4375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97" name="Shape 197"/>
          <p:cNvSpPr txBox="1"/>
          <p:nvPr/>
        </p:nvSpPr>
        <p:spPr>
          <a:xfrm>
            <a:off x="981975" y="2667250"/>
            <a:ext cx="980700" cy="370200"/>
          </a:xfrm>
          <a:prstGeom prst="rect">
            <a:avLst/>
          </a:prstGeom>
          <a:noFill/>
          <a:ln>
            <a:noFill/>
          </a:ln>
        </p:spPr>
        <p:txBody>
          <a:bodyPr wrap="square" lIns="91425" tIns="91425" rIns="91425" bIns="91425" anchor="t" anchorCtr="0">
            <a:noAutofit/>
          </a:bodyPr>
          <a:lstStyle/>
          <a:p>
            <a:pPr marL="0" lvl="0" indent="0">
              <a:spcBef>
                <a:spcPts val="0"/>
              </a:spcBef>
              <a:buNone/>
            </a:pPr>
            <a:r>
              <a:rPr lang="en-GB"/>
              <a:t>Reviews</a:t>
            </a:r>
          </a:p>
        </p:txBody>
      </p:sp>
      <p:sp>
        <p:nvSpPr>
          <p:cNvPr id="198" name="Shape 198"/>
          <p:cNvSpPr txBox="1"/>
          <p:nvPr/>
        </p:nvSpPr>
        <p:spPr>
          <a:xfrm>
            <a:off x="2718625" y="3569925"/>
            <a:ext cx="1504200" cy="370200"/>
          </a:xfrm>
          <a:prstGeom prst="rect">
            <a:avLst/>
          </a:prstGeom>
          <a:noFill/>
          <a:ln>
            <a:noFill/>
          </a:ln>
        </p:spPr>
        <p:txBody>
          <a:bodyPr wrap="square" lIns="91425" tIns="91425" rIns="91425" bIns="91425" anchor="t" anchorCtr="0">
            <a:noAutofit/>
          </a:bodyPr>
          <a:lstStyle/>
          <a:p>
            <a:pPr marL="0" lvl="0" indent="0">
              <a:spcBef>
                <a:spcPts val="0"/>
              </a:spcBef>
              <a:buNone/>
            </a:pPr>
            <a:r>
              <a:rPr lang="en-GB"/>
              <a:t>Data Preprocessing</a:t>
            </a:r>
          </a:p>
        </p:txBody>
      </p:sp>
      <p:sp>
        <p:nvSpPr>
          <p:cNvPr id="199" name="Shape 199"/>
          <p:cNvSpPr txBox="1"/>
          <p:nvPr/>
        </p:nvSpPr>
        <p:spPr>
          <a:xfrm>
            <a:off x="4822750" y="4127975"/>
            <a:ext cx="1252500" cy="370200"/>
          </a:xfrm>
          <a:prstGeom prst="rect">
            <a:avLst/>
          </a:prstGeom>
          <a:noFill/>
          <a:ln>
            <a:noFill/>
          </a:ln>
        </p:spPr>
        <p:txBody>
          <a:bodyPr wrap="square" lIns="91425" tIns="91425" rIns="91425" bIns="91425" anchor="t" anchorCtr="0">
            <a:noAutofit/>
          </a:bodyPr>
          <a:lstStyle/>
          <a:p>
            <a:pPr marL="0" lvl="0" indent="0">
              <a:spcBef>
                <a:spcPts val="0"/>
              </a:spcBef>
              <a:buNone/>
            </a:pPr>
            <a:r>
              <a:rPr lang="en-GB"/>
              <a:t>Classification</a:t>
            </a:r>
          </a:p>
        </p:txBody>
      </p:sp>
      <p:sp>
        <p:nvSpPr>
          <p:cNvPr id="200" name="Shape 200"/>
          <p:cNvSpPr txBox="1"/>
          <p:nvPr/>
        </p:nvSpPr>
        <p:spPr>
          <a:xfrm>
            <a:off x="7331175" y="4643525"/>
            <a:ext cx="1050900" cy="310800"/>
          </a:xfrm>
          <a:prstGeom prst="rect">
            <a:avLst/>
          </a:prstGeom>
          <a:noFill/>
          <a:ln>
            <a:noFill/>
          </a:ln>
        </p:spPr>
        <p:txBody>
          <a:bodyPr wrap="square" lIns="91425" tIns="91425" rIns="91425" bIns="91425" anchor="t" anchorCtr="0">
            <a:noAutofit/>
          </a:bodyPr>
          <a:lstStyle/>
          <a:p>
            <a:pPr marL="0" lvl="0" indent="0">
              <a:spcBef>
                <a:spcPts val="0"/>
              </a:spcBef>
              <a:buNone/>
            </a:pPr>
            <a:r>
              <a:rPr lang="en-GB"/>
              <a:t>Rating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704825" y="1279625"/>
            <a:ext cx="8389800" cy="1034400"/>
          </a:xfrm>
          <a:prstGeom prst="rect">
            <a:avLst/>
          </a:prstGeom>
        </p:spPr>
        <p:txBody>
          <a:bodyPr wrap="square" lIns="91425" tIns="91425" rIns="91425" bIns="91425" anchor="t" anchorCtr="0">
            <a:noAutofit/>
          </a:bodyPr>
          <a:lstStyle/>
          <a:p>
            <a:pPr marL="0" lvl="0" indent="0" rtl="0">
              <a:spcBef>
                <a:spcPts val="0"/>
              </a:spcBef>
              <a:buNone/>
            </a:pPr>
            <a:r>
              <a:rPr lang="en-GB"/>
              <a:t>Data Preprocessing: Feature Engineering</a:t>
            </a:r>
          </a:p>
        </p:txBody>
      </p:sp>
      <p:sp>
        <p:nvSpPr>
          <p:cNvPr id="206" name="Shape 206"/>
          <p:cNvSpPr txBox="1"/>
          <p:nvPr/>
        </p:nvSpPr>
        <p:spPr>
          <a:xfrm>
            <a:off x="559925" y="1879650"/>
            <a:ext cx="8679600" cy="3097500"/>
          </a:xfrm>
          <a:prstGeom prst="rect">
            <a:avLst/>
          </a:prstGeom>
          <a:noFill/>
          <a:ln>
            <a:noFill/>
          </a:ln>
        </p:spPr>
        <p:txBody>
          <a:bodyPr wrap="square" lIns="91425" tIns="91425" rIns="91425" bIns="91425" anchor="t" anchorCtr="0">
            <a:noAutofit/>
          </a:bodyPr>
          <a:lstStyle/>
          <a:p>
            <a:pPr marL="0" lvl="0" indent="0">
              <a:spcBef>
                <a:spcPts val="0"/>
              </a:spcBef>
              <a:buNone/>
            </a:pPr>
            <a:endParaRPr/>
          </a:p>
          <a:p>
            <a:pPr marL="457200" lvl="0" indent="-317500">
              <a:spcBef>
                <a:spcPts val="0"/>
              </a:spcBef>
              <a:buSzPts val="1400"/>
              <a:buChar char="●"/>
            </a:pPr>
            <a:r>
              <a:rPr lang="en-GB"/>
              <a:t>We filtered out the restaurant related user-reviews in the given Yelp dataset for building our rating prediction model.</a:t>
            </a:r>
          </a:p>
          <a:p>
            <a:pPr marL="0" lvl="0" indent="0">
              <a:spcBef>
                <a:spcPts val="0"/>
              </a:spcBef>
              <a:buNone/>
            </a:pPr>
            <a:endParaRPr/>
          </a:p>
          <a:p>
            <a:pPr marL="457200" lvl="0" indent="-317500">
              <a:spcBef>
                <a:spcPts val="0"/>
              </a:spcBef>
              <a:buSzPts val="1400"/>
              <a:buChar char="●"/>
            </a:pPr>
            <a:r>
              <a:rPr lang="en-GB"/>
              <a:t>A new feature i.e the sentiment score is generated based on user-review text which will give a correct indication of a user’s negative/positive feeling  towards a business.</a:t>
            </a:r>
          </a:p>
          <a:p>
            <a:pPr marL="0" lvl="0" indent="0">
              <a:spcBef>
                <a:spcPts val="0"/>
              </a:spcBef>
              <a:buNone/>
            </a:pPr>
            <a:endParaRPr/>
          </a:p>
          <a:p>
            <a:pPr marL="457200" lvl="0" indent="-317500">
              <a:spcBef>
                <a:spcPts val="0"/>
              </a:spcBef>
              <a:buSzPts val="1400"/>
              <a:buChar char="●"/>
            </a:pPr>
            <a:r>
              <a:rPr lang="en-GB"/>
              <a:t>We describe our efforts towards building a  model which  predicts rating using Latent Dirichlet Allocation (LDA) topic distribution with an added sentiment layer by extracting topics and sentiment associated with the review from user-reviews text.</a:t>
            </a:r>
          </a:p>
          <a:p>
            <a:pPr marL="0" lvl="0" indent="0">
              <a:spcBef>
                <a:spcPts val="0"/>
              </a:spcBef>
              <a:buNone/>
            </a:pPr>
            <a:endParaRPr/>
          </a:p>
          <a:p>
            <a:pPr marL="457200" lvl="0" indent="-317500">
              <a:spcBef>
                <a:spcPts val="0"/>
              </a:spcBef>
              <a:buSzPts val="1400"/>
              <a:buChar char="●"/>
            </a:pPr>
            <a:r>
              <a:rPr lang="en-GB"/>
              <a:t>A vectorized reviews corpus is built by filtering out the irrelevant stop words, punctuations as well as the case sensitivity.</a:t>
            </a:r>
          </a:p>
          <a:p>
            <a:pPr marL="0" lvl="0" indent="0">
              <a:spcBef>
                <a:spcPts val="0"/>
              </a:spcBef>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701675" y="1278250"/>
            <a:ext cx="8010000" cy="884100"/>
          </a:xfrm>
          <a:prstGeom prst="rect">
            <a:avLst/>
          </a:prstGeom>
        </p:spPr>
        <p:txBody>
          <a:bodyPr wrap="square" lIns="91425" tIns="91425" rIns="91425" bIns="91425" anchor="t" anchorCtr="0">
            <a:noAutofit/>
          </a:bodyPr>
          <a:lstStyle/>
          <a:p>
            <a:pPr marL="0" lvl="0" indent="0" rtl="0">
              <a:spcBef>
                <a:spcPts val="0"/>
              </a:spcBef>
              <a:buNone/>
            </a:pPr>
            <a:r>
              <a:rPr lang="en-GB">
                <a:solidFill>
                  <a:srgbClr val="000000"/>
                </a:solidFill>
              </a:rPr>
              <a:t>Data Preprocessing: LDA &amp; Sentiment Analysis</a:t>
            </a:r>
          </a:p>
          <a:p>
            <a:pPr marL="0" lvl="0" indent="0" rtl="0">
              <a:spcBef>
                <a:spcPts val="0"/>
              </a:spcBef>
              <a:buNone/>
            </a:pPr>
            <a:endParaRPr/>
          </a:p>
        </p:txBody>
      </p:sp>
      <p:grpSp>
        <p:nvGrpSpPr>
          <p:cNvPr id="212" name="Shape 212"/>
          <p:cNvGrpSpPr/>
          <p:nvPr/>
        </p:nvGrpSpPr>
        <p:grpSpPr>
          <a:xfrm>
            <a:off x="5925517" y="1866325"/>
            <a:ext cx="3205545" cy="2343272"/>
            <a:chOff x="5632308" y="1514531"/>
            <a:chExt cx="3305708" cy="2412014"/>
          </a:xfrm>
        </p:grpSpPr>
        <p:sp>
          <p:nvSpPr>
            <p:cNvPr id="213" name="Shape 213"/>
            <p:cNvSpPr/>
            <p:nvPr/>
          </p:nvSpPr>
          <p:spPr>
            <a:xfrm>
              <a:off x="5632316" y="1514531"/>
              <a:ext cx="3305700" cy="580500"/>
            </a:xfrm>
            <a:prstGeom prst="chevron">
              <a:avLst>
                <a:gd name="adj" fmla="val 50000"/>
              </a:avLst>
            </a:prstGeom>
            <a:solidFill>
              <a:srgbClr val="4285F4"/>
            </a:solidFill>
            <a:ln>
              <a:noFill/>
            </a:ln>
          </p:spPr>
          <p:txBody>
            <a:bodyPr wrap="square" lIns="91425" tIns="91425" rIns="91425" bIns="91425" anchor="ctr" anchorCtr="0">
              <a:noAutofit/>
            </a:bodyPr>
            <a:lstStyle/>
            <a:p>
              <a:pPr marL="0" lvl="0" indent="-69850" algn="ctr" rtl="0">
                <a:spcBef>
                  <a:spcPts val="0"/>
                </a:spcBef>
                <a:buSzPts val="1100"/>
                <a:buNone/>
              </a:pPr>
              <a:r>
                <a:rPr lang="en-GB">
                  <a:solidFill>
                    <a:srgbClr val="FFFFFF"/>
                  </a:solidFill>
                  <a:latin typeface="Roboto"/>
                  <a:ea typeface="Roboto"/>
                  <a:cs typeface="Roboto"/>
                  <a:sym typeface="Roboto"/>
                </a:rPr>
                <a:t>Step 3</a:t>
              </a:r>
            </a:p>
          </p:txBody>
        </p:sp>
        <p:sp>
          <p:nvSpPr>
            <p:cNvPr id="214" name="Shape 214"/>
            <p:cNvSpPr txBox="1"/>
            <p:nvPr/>
          </p:nvSpPr>
          <p:spPr>
            <a:xfrm>
              <a:off x="5632308" y="2095045"/>
              <a:ext cx="3305700" cy="1831500"/>
            </a:xfrm>
            <a:prstGeom prst="rect">
              <a:avLst/>
            </a:prstGeom>
            <a:noFill/>
            <a:ln>
              <a:noFill/>
            </a:ln>
          </p:spPr>
          <p:txBody>
            <a:bodyPr wrap="square" lIns="91425" tIns="91425" rIns="91425" bIns="91425" anchor="t" anchorCtr="0">
              <a:noAutofit/>
            </a:bodyPr>
            <a:lstStyle/>
            <a:p>
              <a:pPr marL="0" lvl="0" indent="0" algn="just" rtl="0">
                <a:spcBef>
                  <a:spcPts val="0"/>
                </a:spcBef>
                <a:buNone/>
              </a:pPr>
              <a:endParaRPr>
                <a:latin typeface="Lato"/>
                <a:ea typeface="Lato"/>
                <a:cs typeface="Lato"/>
                <a:sym typeface="Lato"/>
              </a:endParaRPr>
            </a:p>
            <a:p>
              <a:pPr marL="457200" lvl="0" indent="-317500" algn="just" rtl="0">
                <a:spcBef>
                  <a:spcPts val="0"/>
                </a:spcBef>
                <a:buSzPts val="1400"/>
                <a:buFont typeface="Lato"/>
                <a:buChar char="★"/>
              </a:pPr>
              <a:r>
                <a:rPr lang="en-GB">
                  <a:latin typeface="Lato"/>
                  <a:ea typeface="Lato"/>
                  <a:cs typeface="Lato"/>
                  <a:sym typeface="Lato"/>
                </a:rPr>
                <a:t>Vectorized version of the consolidated reviews data is used to train a Naive Bayes classifier and build a model for the sentiment prediction supervised by user given review stars.</a:t>
              </a:r>
            </a:p>
          </p:txBody>
        </p:sp>
      </p:grpSp>
      <p:grpSp>
        <p:nvGrpSpPr>
          <p:cNvPr id="215" name="Shape 215"/>
          <p:cNvGrpSpPr/>
          <p:nvPr/>
        </p:nvGrpSpPr>
        <p:grpSpPr>
          <a:xfrm>
            <a:off x="25" y="1866325"/>
            <a:ext cx="3110986" cy="2571943"/>
            <a:chOff x="29" y="1581919"/>
            <a:chExt cx="3546900" cy="3090906"/>
          </a:xfrm>
        </p:grpSpPr>
        <p:sp>
          <p:nvSpPr>
            <p:cNvPr id="216" name="Shape 216"/>
            <p:cNvSpPr/>
            <p:nvPr/>
          </p:nvSpPr>
          <p:spPr>
            <a:xfrm>
              <a:off x="29" y="1581919"/>
              <a:ext cx="3546900" cy="669000"/>
            </a:xfrm>
            <a:prstGeom prst="homePlate">
              <a:avLst>
                <a:gd name="adj" fmla="val 50000"/>
              </a:avLst>
            </a:prstGeom>
            <a:solidFill>
              <a:srgbClr val="1C3AA9"/>
            </a:solidFill>
            <a:ln>
              <a:noFill/>
            </a:ln>
          </p:spPr>
          <p:txBody>
            <a:bodyPr wrap="square" lIns="91425" tIns="91425" rIns="91425" bIns="91425" anchor="ctr" anchorCtr="0">
              <a:noAutofit/>
            </a:bodyPr>
            <a:lstStyle/>
            <a:p>
              <a:pPr marL="0" lvl="0" indent="-69850" algn="ctr" rtl="0">
                <a:spcBef>
                  <a:spcPts val="0"/>
                </a:spcBef>
                <a:buSzPts val="1100"/>
                <a:buNone/>
              </a:pPr>
              <a:r>
                <a:rPr lang="en-GB">
                  <a:solidFill>
                    <a:srgbClr val="FFFFFF"/>
                  </a:solidFill>
                  <a:latin typeface="Roboto"/>
                  <a:ea typeface="Roboto"/>
                  <a:cs typeface="Roboto"/>
                  <a:sym typeface="Roboto"/>
                </a:rPr>
                <a:t>Step 1</a:t>
              </a:r>
            </a:p>
          </p:txBody>
        </p:sp>
        <p:sp>
          <p:nvSpPr>
            <p:cNvPr id="217" name="Shape 217"/>
            <p:cNvSpPr txBox="1"/>
            <p:nvPr/>
          </p:nvSpPr>
          <p:spPr>
            <a:xfrm>
              <a:off x="655361" y="2057125"/>
              <a:ext cx="2236200" cy="26157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buNone/>
              </a:pPr>
              <a:endParaRPr sz="1200">
                <a:solidFill>
                  <a:srgbClr val="434343"/>
                </a:solidFill>
                <a:latin typeface="Roboto"/>
                <a:ea typeface="Roboto"/>
                <a:cs typeface="Roboto"/>
                <a:sym typeface="Roboto"/>
              </a:endParaRPr>
            </a:p>
          </p:txBody>
        </p:sp>
      </p:grpSp>
      <p:grpSp>
        <p:nvGrpSpPr>
          <p:cNvPr id="218" name="Shape 218"/>
          <p:cNvGrpSpPr/>
          <p:nvPr/>
        </p:nvGrpSpPr>
        <p:grpSpPr>
          <a:xfrm>
            <a:off x="3000321" y="1866328"/>
            <a:ext cx="3005885" cy="2776978"/>
            <a:chOff x="2944204" y="1189775"/>
            <a:chExt cx="3305714" cy="3337312"/>
          </a:xfrm>
        </p:grpSpPr>
        <p:sp>
          <p:nvSpPr>
            <p:cNvPr id="219" name="Shape 219"/>
            <p:cNvSpPr/>
            <p:nvPr/>
          </p:nvSpPr>
          <p:spPr>
            <a:xfrm>
              <a:off x="2944204" y="1189775"/>
              <a:ext cx="3305700" cy="669000"/>
            </a:xfrm>
            <a:prstGeom prst="chevron">
              <a:avLst>
                <a:gd name="adj" fmla="val 50000"/>
              </a:avLst>
            </a:prstGeom>
            <a:solidFill>
              <a:srgbClr val="2A56C6"/>
            </a:solidFill>
            <a:ln>
              <a:noFill/>
            </a:ln>
          </p:spPr>
          <p:txBody>
            <a:bodyPr wrap="square" lIns="91425" tIns="91425" rIns="91425" bIns="91425" anchor="ctr" anchorCtr="0">
              <a:noAutofit/>
            </a:bodyPr>
            <a:lstStyle/>
            <a:p>
              <a:pPr marL="0" lvl="0" indent="-69850" algn="ctr" rtl="0">
                <a:spcBef>
                  <a:spcPts val="0"/>
                </a:spcBef>
                <a:buSzPts val="1100"/>
                <a:buNone/>
              </a:pPr>
              <a:r>
                <a:rPr lang="en-GB">
                  <a:solidFill>
                    <a:srgbClr val="FFFFFF"/>
                  </a:solidFill>
                  <a:latin typeface="Roboto"/>
                  <a:ea typeface="Roboto"/>
                  <a:cs typeface="Roboto"/>
                  <a:sym typeface="Roboto"/>
                </a:rPr>
                <a:t>Step 2</a:t>
              </a:r>
            </a:p>
          </p:txBody>
        </p:sp>
        <p:sp>
          <p:nvSpPr>
            <p:cNvPr id="220" name="Shape 220"/>
            <p:cNvSpPr txBox="1"/>
            <p:nvPr/>
          </p:nvSpPr>
          <p:spPr>
            <a:xfrm>
              <a:off x="2944218" y="2151387"/>
              <a:ext cx="3305700" cy="2375700"/>
            </a:xfrm>
            <a:prstGeom prst="rect">
              <a:avLst/>
            </a:prstGeom>
            <a:noFill/>
            <a:ln>
              <a:noFill/>
            </a:ln>
          </p:spPr>
          <p:txBody>
            <a:bodyPr wrap="square" lIns="91425" tIns="91425" rIns="91425" bIns="91425" anchor="t" anchorCtr="0">
              <a:noAutofit/>
            </a:bodyPr>
            <a:lstStyle/>
            <a:p>
              <a:pPr marL="457200" lvl="0" indent="-317500" algn="just" rtl="0">
                <a:spcBef>
                  <a:spcPts val="0"/>
                </a:spcBef>
                <a:buSzPts val="1400"/>
                <a:buFont typeface="Lato"/>
                <a:buChar char="★"/>
              </a:pPr>
              <a:r>
                <a:rPr lang="en-GB">
                  <a:latin typeface="Lato"/>
                  <a:ea typeface="Lato"/>
                  <a:cs typeface="Lato"/>
                  <a:sym typeface="Lato"/>
                </a:rPr>
                <a:t>One to five star based topic distributions are obtained using the built LDA model  and  the corresponding star based corpus.</a:t>
              </a:r>
            </a:p>
          </p:txBody>
        </p:sp>
      </p:grpSp>
      <p:sp>
        <p:nvSpPr>
          <p:cNvPr id="221" name="Shape 221"/>
          <p:cNvSpPr txBox="1"/>
          <p:nvPr/>
        </p:nvSpPr>
        <p:spPr>
          <a:xfrm>
            <a:off x="-110675" y="2216325"/>
            <a:ext cx="3111000" cy="2695800"/>
          </a:xfrm>
          <a:prstGeom prst="rect">
            <a:avLst/>
          </a:prstGeom>
          <a:noFill/>
          <a:ln>
            <a:noFill/>
          </a:ln>
        </p:spPr>
        <p:txBody>
          <a:bodyPr wrap="square" lIns="91425" tIns="91425" rIns="91425" bIns="91425" anchor="ctr" anchorCtr="0">
            <a:noAutofit/>
          </a:bodyPr>
          <a:lstStyle/>
          <a:p>
            <a:pPr marL="457200" lvl="0" indent="-317500" algn="just" rtl="0">
              <a:spcBef>
                <a:spcPts val="0"/>
              </a:spcBef>
              <a:buSzPts val="1400"/>
              <a:buFont typeface="Lato"/>
              <a:buChar char="★"/>
            </a:pPr>
            <a:r>
              <a:rPr lang="en-GB">
                <a:latin typeface="Lato"/>
                <a:ea typeface="Lato"/>
                <a:cs typeface="Lato"/>
                <a:sym typeface="Lato"/>
              </a:rPr>
              <a:t>Key feature extraction is performed from the reviews using Latent Dirichlet Allocation resulting in a topic based distribution model for the consolidated user-reviews corpus.</a:t>
            </a:r>
          </a:p>
          <a:p>
            <a:pPr marL="0" lvl="0" indent="0" algn="just" rtl="0">
              <a:spcBef>
                <a:spcPts val="0"/>
              </a:spcBef>
              <a:buNone/>
            </a:pP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2031</Words>
  <Application>Microsoft Office PowerPoint</Application>
  <PresentationFormat>On-screen Show (16:9)</PresentationFormat>
  <Paragraphs>208</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Raleway</vt:lpstr>
      <vt:lpstr>Verdana</vt:lpstr>
      <vt:lpstr>Arial</vt:lpstr>
      <vt:lpstr>Calibri</vt:lpstr>
      <vt:lpstr>Lato</vt:lpstr>
      <vt:lpstr>Roboto</vt:lpstr>
      <vt:lpstr>Streamline</vt:lpstr>
      <vt:lpstr>Rating Prediction Based On User Reviews </vt:lpstr>
      <vt:lpstr>Table Of Contents</vt:lpstr>
      <vt:lpstr>Introduction</vt:lpstr>
      <vt:lpstr>Purpose</vt:lpstr>
      <vt:lpstr>Goal</vt:lpstr>
      <vt:lpstr>Dataset Description</vt:lpstr>
      <vt:lpstr>Overview </vt:lpstr>
      <vt:lpstr>Data Preprocessing: Feature Engineering</vt:lpstr>
      <vt:lpstr>Data Preprocessing: LDA &amp; Sentiment Analysis </vt:lpstr>
      <vt:lpstr>Data Preprocessing: Model Input</vt:lpstr>
      <vt:lpstr>Algorithms</vt:lpstr>
      <vt:lpstr>K Nearest Neighbor </vt:lpstr>
      <vt:lpstr>Why KNN ?</vt:lpstr>
      <vt:lpstr>PowerPoint Presentation</vt:lpstr>
      <vt:lpstr>KNN Implementation</vt:lpstr>
      <vt:lpstr>Random Forest</vt:lpstr>
      <vt:lpstr>Random Forest </vt:lpstr>
      <vt:lpstr>Random Forest Classifier </vt:lpstr>
      <vt:lpstr>Why Random Forest ?</vt:lpstr>
      <vt:lpstr>The Random Forest Algorithm</vt:lpstr>
      <vt:lpstr>The Random Forest Algorithm</vt:lpstr>
      <vt:lpstr>Why Multinomial Naive Bayes ?</vt:lpstr>
      <vt:lpstr>Multinomial Naive Bayes</vt:lpstr>
      <vt:lpstr>Multinomial Naive Bayes  Algorithm</vt:lpstr>
      <vt:lpstr>Experimental Results : LDA</vt:lpstr>
      <vt:lpstr>Experimental Results : LDA + Sentiment Score</vt:lpstr>
      <vt:lpstr>Probability Distribution of Error : Random Forest</vt:lpstr>
      <vt:lpstr>Probability Distribution of Error : kNN</vt:lpstr>
      <vt:lpstr>Probability Distribution of Error : Naive Bayes</vt:lpstr>
      <vt:lpstr>Limitation </vt:lpstr>
      <vt:lpstr>Future Improvements</vt:lpstr>
      <vt:lpstr>Future Improvements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Rating Prediction Based On User Reviews </dc:title>
  <cp:lastModifiedBy>Sukhtankar,Aniketh S</cp:lastModifiedBy>
  <cp:revision>5</cp:revision>
  <dcterms:modified xsi:type="dcterms:W3CDTF">2017-12-11T04:40:11Z</dcterms:modified>
</cp:coreProperties>
</file>